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6"/>
  </p:notesMasterIdLst>
  <p:sldIdLst>
    <p:sldId id="267" r:id="rId2"/>
    <p:sldId id="299" r:id="rId3"/>
    <p:sldId id="300" r:id="rId4"/>
    <p:sldId id="394" r:id="rId5"/>
    <p:sldId id="396" r:id="rId6"/>
    <p:sldId id="400" r:id="rId7"/>
    <p:sldId id="401" r:id="rId8"/>
    <p:sldId id="398" r:id="rId9"/>
    <p:sldId id="419" r:id="rId10"/>
    <p:sldId id="420" r:id="rId11"/>
    <p:sldId id="421" r:id="rId12"/>
    <p:sldId id="399" r:id="rId13"/>
    <p:sldId id="342" r:id="rId14"/>
    <p:sldId id="424" r:id="rId15"/>
    <p:sldId id="343" r:id="rId16"/>
    <p:sldId id="382" r:id="rId17"/>
    <p:sldId id="385" r:id="rId18"/>
    <p:sldId id="428" r:id="rId19"/>
    <p:sldId id="344" r:id="rId20"/>
    <p:sldId id="345" r:id="rId21"/>
    <p:sldId id="346" r:id="rId22"/>
    <p:sldId id="347" r:id="rId23"/>
    <p:sldId id="348" r:id="rId24"/>
    <p:sldId id="349" r:id="rId25"/>
    <p:sldId id="350" r:id="rId26"/>
    <p:sldId id="387" r:id="rId27"/>
    <p:sldId id="386" r:id="rId28"/>
    <p:sldId id="402" r:id="rId29"/>
    <p:sldId id="405" r:id="rId30"/>
    <p:sldId id="403" r:id="rId31"/>
    <p:sldId id="361" r:id="rId32"/>
    <p:sldId id="363" r:id="rId33"/>
    <p:sldId id="364" r:id="rId34"/>
    <p:sldId id="359" r:id="rId35"/>
    <p:sldId id="423" r:id="rId36"/>
    <p:sldId id="388" r:id="rId37"/>
    <p:sldId id="389" r:id="rId38"/>
    <p:sldId id="429" r:id="rId39"/>
    <p:sldId id="390" r:id="rId40"/>
    <p:sldId id="430" r:id="rId41"/>
    <p:sldId id="431" r:id="rId42"/>
    <p:sldId id="432" r:id="rId43"/>
    <p:sldId id="425" r:id="rId44"/>
    <p:sldId id="407" r:id="rId45"/>
    <p:sldId id="411" r:id="rId46"/>
    <p:sldId id="412" r:id="rId47"/>
    <p:sldId id="414" r:id="rId48"/>
    <p:sldId id="433" r:id="rId49"/>
    <p:sldId id="434" r:id="rId50"/>
    <p:sldId id="415" r:id="rId51"/>
    <p:sldId id="435" r:id="rId52"/>
    <p:sldId id="416" r:id="rId53"/>
    <p:sldId id="392" r:id="rId54"/>
    <p:sldId id="393"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1B1E"/>
    <a:srgbClr val="990033"/>
    <a:srgbClr val="63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03" autoAdjust="0"/>
    <p:restoredTop sz="85662" autoAdjust="0"/>
  </p:normalViewPr>
  <p:slideViewPr>
    <p:cSldViewPr>
      <p:cViewPr>
        <p:scale>
          <a:sx n="70" d="100"/>
          <a:sy n="70" d="100"/>
        </p:scale>
        <p:origin x="-366" y="258"/>
      </p:cViewPr>
      <p:guideLst>
        <p:guide orient="horz" pos="2160"/>
        <p:guide pos="2880"/>
      </p:guideLst>
    </p:cSldViewPr>
  </p:slideViewPr>
  <p:notesTextViewPr>
    <p:cViewPr>
      <p:scale>
        <a:sx n="1" d="1"/>
        <a:sy n="1" d="1"/>
      </p:scale>
      <p:origin x="0" y="0"/>
    </p:cViewPr>
  </p:notesTextViewPr>
  <p:sorterViewPr>
    <p:cViewPr>
      <p:scale>
        <a:sx n="125" d="100"/>
        <a:sy n="125" d="100"/>
      </p:scale>
      <p:origin x="0" y="63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13BA81-EE95-4AA3-919E-7B38111E0232}" type="datetimeFigureOut">
              <a:rPr lang="en-US" smtClean="0"/>
              <a:t>9/26/2014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BB8CEC-7E66-4584-8D84-3CE0BD26E41C}" type="slidenum">
              <a:rPr lang="en-US" smtClean="0"/>
              <a:t>‹#›</a:t>
            </a:fld>
            <a:endParaRPr lang="en-US"/>
          </a:p>
        </p:txBody>
      </p:sp>
    </p:spTree>
    <p:extLst>
      <p:ext uri="{BB962C8B-B14F-4D97-AF65-F5344CB8AC3E}">
        <p14:creationId xmlns:p14="http://schemas.microsoft.com/office/powerpoint/2010/main" val="4264549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EEA34CC1-8146-46F5-A2F4-C5E948C5B8B2}" type="slidenum">
              <a:rPr lang="en-US" altLang="en-US" smtClean="0">
                <a:latin typeface="Arial" charset="0"/>
              </a:rPr>
              <a:pPr eaLnBrk="1" hangingPunct="1">
                <a:spcBef>
                  <a:spcPct val="0"/>
                </a:spcBef>
              </a:pPr>
              <a:t>1</a:t>
            </a:fld>
            <a:endParaRPr lang="en-US" alt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 with autism spectrum disorders ate</a:t>
            </a:r>
            <a:r>
              <a:rPr lang="en-US" baseline="0" dirty="0" smtClean="0"/>
              <a:t> </a:t>
            </a:r>
            <a:r>
              <a:rPr lang="en-US" dirty="0" smtClean="0"/>
              <a:t>about half the number of foods in each food group except</a:t>
            </a:r>
            <a:r>
              <a:rPr lang="en-US" baseline="0" dirty="0" smtClean="0"/>
              <a:t> </a:t>
            </a:r>
            <a:r>
              <a:rPr lang="en-US" dirty="0" smtClean="0"/>
              <a:t>starches, where they ate about two thirds the number of</a:t>
            </a:r>
            <a:r>
              <a:rPr lang="en-US" baseline="0" dirty="0" smtClean="0"/>
              <a:t> </a:t>
            </a:r>
            <a:r>
              <a:rPr lang="en-US" dirty="0" smtClean="0"/>
              <a:t>foods as typically developing children.</a:t>
            </a:r>
          </a:p>
          <a:p>
            <a:endParaRPr lang="en-US" dirty="0" smtClean="0"/>
          </a:p>
          <a:p>
            <a:r>
              <a:rPr lang="en-US" dirty="0" smtClean="0"/>
              <a:t>Tactile defensiveness and oral defensiveness</a:t>
            </a:r>
            <a:r>
              <a:rPr lang="en-US" baseline="0" dirty="0" smtClean="0"/>
              <a:t> </a:t>
            </a:r>
            <a:r>
              <a:rPr lang="en-US" dirty="0" smtClean="0"/>
              <a:t>may be part of a larger problem in modulating sensory</a:t>
            </a:r>
            <a:r>
              <a:rPr lang="en-US" baseline="0" dirty="0" smtClean="0"/>
              <a:t> </a:t>
            </a:r>
            <a:r>
              <a:rPr lang="en-US" dirty="0" smtClean="0"/>
              <a:t>input, which can take different forms. Oral </a:t>
            </a:r>
            <a:r>
              <a:rPr lang="en-US" dirty="0" err="1" smtClean="0"/>
              <a:t>overresponsiveness</a:t>
            </a:r>
            <a:r>
              <a:rPr lang="en-US" dirty="0" smtClean="0"/>
              <a:t> (defensiveness) may result in difficulty with food textures and, therefore, food selectivity. Oral </a:t>
            </a:r>
            <a:r>
              <a:rPr lang="en-US" dirty="0" err="1" smtClean="0"/>
              <a:t>underresponsiveness</a:t>
            </a:r>
            <a:r>
              <a:rPr lang="en-US" dirty="0" smtClean="0"/>
              <a:t>, in which the child does not appear to adequately</a:t>
            </a:r>
            <a:r>
              <a:rPr lang="en-US" baseline="0" dirty="0" smtClean="0"/>
              <a:t> </a:t>
            </a:r>
            <a:r>
              <a:rPr lang="en-US" dirty="0" smtClean="0"/>
              <a:t>perceive sensations, may result in the child overstuffing his</a:t>
            </a:r>
            <a:r>
              <a:rPr lang="en-US" baseline="0" dirty="0" smtClean="0"/>
              <a:t> </a:t>
            </a:r>
            <a:r>
              <a:rPr lang="en-US" dirty="0" smtClean="0"/>
              <a:t>or her mouth. </a:t>
            </a:r>
            <a:endParaRPr lang="en-US" dirty="0"/>
          </a:p>
        </p:txBody>
      </p:sp>
      <p:sp>
        <p:nvSpPr>
          <p:cNvPr id="4" name="Slide Number Placeholder 3"/>
          <p:cNvSpPr>
            <a:spLocks noGrp="1"/>
          </p:cNvSpPr>
          <p:nvPr>
            <p:ph type="sldNum" sz="quarter" idx="10"/>
          </p:nvPr>
        </p:nvSpPr>
        <p:spPr/>
        <p:txBody>
          <a:bodyPr/>
          <a:lstStyle/>
          <a:p>
            <a:fld id="{88BB8CEC-7E66-4584-8D84-3CE0BD26E41C}" type="slidenum">
              <a:rPr lang="en-US" smtClean="0"/>
              <a:t>12</a:t>
            </a:fld>
            <a:endParaRPr lang="en-US"/>
          </a:p>
        </p:txBody>
      </p:sp>
    </p:spTree>
    <p:extLst>
      <p:ext uri="{BB962C8B-B14F-4D97-AF65-F5344CB8AC3E}">
        <p14:creationId xmlns:p14="http://schemas.microsoft.com/office/powerpoint/2010/main" val="3205759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charset="-128"/>
            </a:endParaRP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1B18C428-0C24-4FFA-BD18-258CA5BCDDA4}" type="slidenum">
              <a:rPr lang="en-US" altLang="en-US"/>
              <a:pPr eaLnBrk="1" hangingPunct="1"/>
              <a:t>13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Trebuchet MS" pitchFamily="34" charset="0"/>
                <a:ea typeface="ＭＳ Ｐゴシック" charset="-128"/>
              </a:rPr>
              <a:t>Family is constant in life of child. Each family is unique, integral and co-equal part of health care team. </a:t>
            </a:r>
          </a:p>
          <a:p>
            <a:endParaRPr lang="en-US" altLang="en-US" smtClean="0">
              <a:ea typeface="ＭＳ Ｐゴシック" charset="-128"/>
            </a:endParaRP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075047FC-B131-45B2-BBC8-4E6F893B27DB}" type="slidenum">
              <a:rPr lang="en-US" altLang="en-US"/>
              <a:pPr eaLnBrk="1" hangingPunct="1"/>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kern="1200" dirty="0" smtClean="0">
                <a:solidFill>
                  <a:schemeClr val="tx1"/>
                </a:solidFill>
                <a:latin typeface="+mn-lt"/>
                <a:ea typeface="+mn-ea"/>
                <a:cs typeface="Trebuchet MS" pitchFamily="34" charset="0"/>
              </a:rPr>
              <a:t>How long has the child experienced difficulties with feeding?</a:t>
            </a:r>
          </a:p>
          <a:p>
            <a:pPr eaLnBrk="1" hangingPunct="1"/>
            <a:r>
              <a:rPr lang="en-US" altLang="en-US" sz="1200" kern="1200" dirty="0" smtClean="0">
                <a:solidFill>
                  <a:schemeClr val="tx1"/>
                </a:solidFill>
                <a:latin typeface="+mn-lt"/>
                <a:ea typeface="+mn-ea"/>
                <a:cs typeface="Trebuchet MS" pitchFamily="34" charset="0"/>
              </a:rPr>
              <a:t>How did the feeding difficulties begin (event, transition, illness)?</a:t>
            </a:r>
          </a:p>
          <a:p>
            <a:pPr eaLnBrk="1" hangingPunct="1"/>
            <a:r>
              <a:rPr lang="en-US" altLang="en-US" sz="1200" kern="1200" dirty="0" smtClean="0">
                <a:solidFill>
                  <a:schemeClr val="tx1"/>
                </a:solidFill>
                <a:latin typeface="+mn-lt"/>
                <a:ea typeface="+mn-ea"/>
                <a:cs typeface="Trebuchet MS" pitchFamily="34" charset="0"/>
              </a:rPr>
              <a:t>Was there a time when the child did not exhibit these difficulties?</a:t>
            </a:r>
          </a:p>
          <a:p>
            <a:pPr eaLnBrk="1" hangingPunct="1"/>
            <a:r>
              <a:rPr lang="en-US" altLang="en-US" sz="1200" kern="1200" dirty="0" smtClean="0">
                <a:solidFill>
                  <a:schemeClr val="tx1"/>
                </a:solidFill>
                <a:latin typeface="+mn-lt"/>
                <a:ea typeface="+mn-ea"/>
                <a:cs typeface="Trebuchet MS" pitchFamily="34" charset="0"/>
              </a:rPr>
              <a:t>Are there others in the family with feeding difficulties?</a:t>
            </a:r>
          </a:p>
          <a:p>
            <a:endParaRPr lang="en-US" dirty="0"/>
          </a:p>
        </p:txBody>
      </p:sp>
      <p:sp>
        <p:nvSpPr>
          <p:cNvPr id="4" name="Slide Number Placeholder 3"/>
          <p:cNvSpPr>
            <a:spLocks noGrp="1"/>
          </p:cNvSpPr>
          <p:nvPr>
            <p:ph type="sldNum" sz="quarter" idx="10"/>
          </p:nvPr>
        </p:nvSpPr>
        <p:spPr/>
        <p:txBody>
          <a:bodyPr/>
          <a:lstStyle/>
          <a:p>
            <a:fld id="{88BB8CEC-7E66-4584-8D84-3CE0BD26E41C}" type="slidenum">
              <a:rPr lang="en-US" smtClean="0"/>
              <a:t>16</a:t>
            </a:fld>
            <a:endParaRPr lang="en-US"/>
          </a:p>
        </p:txBody>
      </p:sp>
    </p:spTree>
    <p:extLst>
      <p:ext uri="{BB962C8B-B14F-4D97-AF65-F5344CB8AC3E}">
        <p14:creationId xmlns:p14="http://schemas.microsoft.com/office/powerpoint/2010/main" val="1631197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ea typeface="ＭＳ Ｐゴシック" charset="-128"/>
              </a:rPr>
              <a:t>Finger feeding</a:t>
            </a:r>
          </a:p>
          <a:p>
            <a:pPr>
              <a:buFontTx/>
              <a:buChar char="•"/>
            </a:pPr>
            <a:r>
              <a:rPr lang="en-US" altLang="en-US" smtClean="0">
                <a:ea typeface="ＭＳ Ｐゴシック" charset="-128"/>
              </a:rPr>
              <a:t>Utensil use</a:t>
            </a:r>
          </a:p>
          <a:p>
            <a:pPr>
              <a:buFontTx/>
              <a:buChar char="•"/>
            </a:pPr>
            <a:r>
              <a:rPr lang="en-US" altLang="en-US" smtClean="0">
                <a:ea typeface="ＭＳ Ｐゴシック" charset="-128"/>
              </a:rPr>
              <a:t>Cup drinking</a:t>
            </a:r>
          </a:p>
          <a:p>
            <a:pPr>
              <a:buFontTx/>
              <a:buChar char="•"/>
            </a:pPr>
            <a:r>
              <a:rPr lang="en-US" altLang="en-US" smtClean="0">
                <a:ea typeface="ＭＳ Ｐゴシック" charset="-128"/>
              </a:rPr>
              <a:t>Straw drinking</a:t>
            </a:r>
          </a:p>
          <a:p>
            <a:pPr>
              <a:buFontTx/>
              <a:buChar char="•"/>
            </a:pPr>
            <a:r>
              <a:rPr lang="en-US" altLang="en-US" smtClean="0">
                <a:ea typeface="ＭＳ Ｐゴシック" charset="-128"/>
              </a:rPr>
              <a:t>Pacing</a:t>
            </a:r>
          </a:p>
          <a:p>
            <a:pPr>
              <a:buFontTx/>
              <a:buChar char="•"/>
            </a:pPr>
            <a:r>
              <a:rPr lang="en-US" altLang="en-US" smtClean="0">
                <a:ea typeface="ＭＳ Ｐゴシック" charset="-128"/>
              </a:rPr>
              <a:t>Visual motor skills</a:t>
            </a:r>
          </a:p>
          <a:p>
            <a:r>
              <a:rPr lang="en-US" altLang="en-US" smtClean="0">
                <a:ea typeface="ＭＳ Ｐゴシック" charset="-128"/>
              </a:rPr>
              <a:t>Bilateral coordination – hands at midline; uses non dominant hand to stabilize; cup drinking, uses one or two hands</a:t>
            </a: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51A2CB1A-7DB3-474A-BCBF-93D65A211348}" type="slidenum">
              <a:rPr lang="en-US" altLang="en-US"/>
              <a:pPr eaLnBrk="1" hangingPunct="1"/>
              <a:t>20</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charset="-128"/>
              </a:rPr>
              <a:t>Lips: cleft, symmetry, shape</a:t>
            </a:r>
          </a:p>
          <a:p>
            <a:r>
              <a:rPr lang="en-US" altLang="en-US" smtClean="0">
                <a:ea typeface="ＭＳ Ｐゴシック" charset="-128"/>
              </a:rPr>
              <a:t>Tongue: symmetry, shape, tone</a:t>
            </a:r>
          </a:p>
          <a:p>
            <a:r>
              <a:rPr lang="en-US" altLang="en-US" smtClean="0">
                <a:ea typeface="ＭＳ Ｐゴシック" charset="-128"/>
              </a:rPr>
              <a:t>Jaw: small, retracted, protruded, symmetry</a:t>
            </a:r>
          </a:p>
          <a:p>
            <a:r>
              <a:rPr lang="en-US" altLang="en-US" smtClean="0">
                <a:ea typeface="ＭＳ Ｐゴシック" charset="-128"/>
              </a:rPr>
              <a:t>Dentition: normal, over/underbite</a:t>
            </a:r>
          </a:p>
          <a:p>
            <a:r>
              <a:rPr lang="en-US" altLang="en-US" smtClean="0">
                <a:ea typeface="ＭＳ Ｐゴシック" charset="-128"/>
              </a:rPr>
              <a:t>Cheeks: Tone, symmetry</a:t>
            </a:r>
          </a:p>
          <a:p>
            <a:r>
              <a:rPr lang="en-US" altLang="en-US" smtClean="0">
                <a:ea typeface="ＭＳ Ｐゴシック" charset="-128"/>
              </a:rPr>
              <a:t>Palate: (Hard) intact, shape: vault, flat, ridge (soft) function loss of liquid</a:t>
            </a:r>
          </a:p>
          <a:p>
            <a:r>
              <a:rPr lang="en-US" altLang="en-US" smtClean="0">
                <a:ea typeface="ＭＳ Ｐゴシック" charset="-128"/>
              </a:rPr>
              <a:t>Functional considerations: management of secretions</a:t>
            </a: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36975F94-8D82-4240-9F48-F7F7E7BF8B6C}" type="slidenum">
              <a:rPr lang="en-US" altLang="en-US"/>
              <a:pPr eaLnBrk="1" hangingPunct="1"/>
              <a:t>21</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charset="-128"/>
              </a:rPr>
              <a:t>Muscle tone: low, high, fluctuating</a:t>
            </a:r>
          </a:p>
          <a:p>
            <a:r>
              <a:rPr lang="en-US" altLang="en-US" smtClean="0">
                <a:ea typeface="ＭＳ Ｐゴシック" charset="-128"/>
              </a:rPr>
              <a:t>ROM</a:t>
            </a:r>
          </a:p>
          <a:p>
            <a:r>
              <a:rPr lang="en-US" altLang="en-US" smtClean="0">
                <a:ea typeface="ＭＳ Ｐゴシック" charset="-128"/>
              </a:rPr>
              <a:t>Bite: phasic bite vs mature, sustained controlled bite</a:t>
            </a:r>
          </a:p>
          <a:p>
            <a:r>
              <a:rPr lang="en-US" altLang="en-US" smtClean="0">
                <a:ea typeface="ＭＳ Ｐゴシック" charset="-128"/>
              </a:rPr>
              <a:t>Chewing: vertical munching, diagonal movement , rotary chewing</a:t>
            </a:r>
          </a:p>
          <a:p>
            <a:r>
              <a:rPr lang="en-US" altLang="en-US" smtClean="0">
                <a:ea typeface="ＭＳ Ｐゴシック" charset="-128"/>
              </a:rPr>
              <a:t>Tongue movements: suckling, protusion, lateralization, tongue tip</a:t>
            </a:r>
          </a:p>
          <a:p>
            <a:r>
              <a:rPr lang="en-US" altLang="en-US" smtClean="0">
                <a:ea typeface="ＭＳ Ｐゴシック" charset="-128"/>
              </a:rPr>
              <a:t>Lips: rounding, closure, spreading, management of fluids, drooling?</a:t>
            </a:r>
          </a:p>
          <a:p>
            <a:r>
              <a:rPr lang="en-US" altLang="en-US" smtClean="0">
                <a:ea typeface="ＭＳ Ｐゴシック" charset="-128"/>
              </a:rPr>
              <a:t>Cheeks: mobility, range, tone</a:t>
            </a: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B6548D03-2F86-453E-8F9A-8B222C7DC487}" type="slidenum">
              <a:rPr lang="en-US" altLang="en-US"/>
              <a:pPr eaLnBrk="1" hangingPunct="1"/>
              <a:t>22</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charset="-128"/>
              </a:rPr>
              <a:t>J</a:t>
            </a: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46364BF4-45AA-42C1-9473-05354FB9F1C3}" type="slidenum">
              <a:rPr lang="en-US" altLang="en-US"/>
              <a:pPr eaLnBrk="1" hangingPunct="1"/>
              <a:t>23</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charset="-128"/>
              </a:rPr>
              <a:t>Taste: Strong (tart/spicy/salty) flavors, bland, starchy,</a:t>
            </a:r>
          </a:p>
          <a:p>
            <a:r>
              <a:rPr lang="en-US" altLang="en-US" smtClean="0">
                <a:ea typeface="ＭＳ Ｐゴシック" charset="-128"/>
              </a:rPr>
              <a:t>Textures: crunchy, smooth, purees, mixed textures, meltables </a:t>
            </a:r>
          </a:p>
          <a:p>
            <a:r>
              <a:rPr lang="en-US" altLang="en-US" smtClean="0">
                <a:ea typeface="ＭＳ Ｐゴシック" charset="-128"/>
              </a:rPr>
              <a:t>Temperatures: preferences or aversions to hot, cold, lukewarm </a:t>
            </a:r>
          </a:p>
          <a:p>
            <a:endParaRPr lang="en-US" altLang="en-US" smtClean="0">
              <a:ea typeface="ＭＳ Ｐゴシック" charset="-128"/>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60EA9C69-7E78-42CE-980D-4543655D8F06}" type="slidenum">
              <a:rPr lang="en-US" altLang="en-US"/>
              <a:pPr eaLnBrk="1" hangingPunct="1"/>
              <a:t>24</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charset="-128"/>
              </a:rPr>
              <a:t>Respiration: at baseline and at different points of evaluation: following eating, 10-15 minutes after feeding.</a:t>
            </a:r>
          </a:p>
          <a:p>
            <a:r>
              <a:rPr lang="en-US" altLang="en-US" smtClean="0">
                <a:ea typeface="ＭＳ Ｐゴシック" charset="-128"/>
              </a:rPr>
              <a:t>Vocal quality: normal, wet, gurgly</a:t>
            </a:r>
          </a:p>
          <a:p>
            <a:r>
              <a:rPr lang="en-US" altLang="en-US" smtClean="0">
                <a:ea typeface="ＭＳ Ｐゴシック" charset="-128"/>
              </a:rPr>
              <a:t>Strength of cough, strength of throat clearing </a:t>
            </a:r>
          </a:p>
          <a:p>
            <a:endParaRPr lang="en-US" altLang="en-US" smtClean="0">
              <a:ea typeface="ＭＳ Ｐゴシック" charset="-128"/>
            </a:endParaRP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CD8AC104-9F37-4F47-AF86-152F735E49F8}" type="slidenum">
              <a:rPr lang="en-US" altLang="en-US"/>
              <a:pPr eaLnBrk="1" hangingPunct="1"/>
              <a:t>25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charset="-128"/>
              </a:rPr>
              <a:t>OT Practice</a:t>
            </a:r>
            <a:r>
              <a:rPr lang="en-US" altLang="en-US" baseline="0" dirty="0" smtClean="0">
                <a:ea typeface="ＭＳ Ｐゴシック" charset="-128"/>
              </a:rPr>
              <a:t> Framework</a:t>
            </a:r>
            <a:endParaRPr lang="en-US" altLang="en-US" dirty="0" smtClean="0">
              <a:ea typeface="ＭＳ Ｐゴシック" charset="-128"/>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F025820F-347C-41F5-8EE5-3310DBCAD00F}" type="slidenum">
              <a:rPr lang="en-US" altLang="en-US"/>
              <a:pPr eaLnBrk="1" hangingPunct="1"/>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charset="-128"/>
              </a:rPr>
              <a:t>Occupational engagement – participation in mealtime, is child isolated, does family eat together, mealtime environment</a:t>
            </a:r>
          </a:p>
          <a:p>
            <a:r>
              <a:rPr lang="en-US" altLang="en-US" smtClean="0">
                <a:ea typeface="ＭＳ Ｐゴシック" charset="-128"/>
              </a:rPr>
              <a:t>Family Goals – is it priority to be independent in self feeding, or be able to eat out in restaurants, go over to friends homes, etc.</a:t>
            </a:r>
          </a:p>
          <a:p>
            <a:r>
              <a:rPr lang="en-US" altLang="en-US" smtClean="0">
                <a:ea typeface="ＭＳ Ｐゴシック" charset="-128"/>
              </a:rPr>
              <a:t>Posture, alignment – need for additional support during feeding. Does child have poor endurance and fatigue during mealtimes. Need for adaptive seating and improve postural control</a:t>
            </a:r>
          </a:p>
          <a:p>
            <a:r>
              <a:rPr lang="en-US" altLang="en-US" smtClean="0">
                <a:ea typeface="ＭＳ Ｐゴシック" charset="-128"/>
              </a:rPr>
              <a:t>Self-Feeding – utensil use, fine motor/UE motor control, developmentally appropriate for child</a:t>
            </a:r>
          </a:p>
          <a:p>
            <a:r>
              <a:rPr lang="en-US" altLang="en-US" smtClean="0">
                <a:ea typeface="ＭＳ Ｐゴシック" charset="-128"/>
              </a:rPr>
              <a:t>Oral motor skills development – chewing efficiency, jaw stability and strength for ultimate goal for safety with age appropriate food textures</a:t>
            </a:r>
          </a:p>
          <a:p>
            <a:r>
              <a:rPr lang="en-US" altLang="en-US" smtClean="0">
                <a:ea typeface="ＭＳ Ｐゴシック" charset="-128"/>
              </a:rPr>
              <a:t>Sensory processing – sensory modulation, self regulation, proprioceptive/body awareness to maintain seated during mealtime, tactile: tolerance and awareness</a:t>
            </a:r>
          </a:p>
          <a:p>
            <a:r>
              <a:rPr lang="en-US" altLang="en-US" smtClean="0">
                <a:ea typeface="ＭＳ Ｐゴシック" charset="-128"/>
              </a:rPr>
              <a:t>Swallowing function: oral prep and oral transit stages, initiation and safety with textures.</a:t>
            </a:r>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136C30AE-51A8-4FBE-9044-54C023207C51}" type="slidenum">
              <a:rPr lang="en-US" altLang="en-US"/>
              <a:pPr eaLnBrk="1" hangingPunct="1"/>
              <a:t>28</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charset="-128"/>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3A596D09-4410-474A-ACDA-983E091F966A}" type="slidenum">
              <a:rPr lang="en-US" altLang="en-US">
                <a:latin typeface="Arial" charset="0"/>
              </a:rPr>
              <a:pPr eaLnBrk="1" hangingPunct="1"/>
              <a:t>29</a:t>
            </a:fld>
            <a:endParaRPr lang="en-US" alt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charset="-128"/>
            </a:endParaRP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FB400619-A7D1-4DEF-ABDF-F5EE4EAEF884}" type="slidenum">
              <a:rPr lang="en-US" altLang="en-US"/>
              <a:pPr eaLnBrk="1" hangingPunct="1"/>
              <a:t>30</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075" lvl="1" indent="-346075">
              <a:spcBef>
                <a:spcPts val="25"/>
              </a:spcBef>
              <a:buFont typeface="Arial" charset="0"/>
              <a:buChar char="•"/>
            </a:pPr>
            <a:r>
              <a:rPr lang="en-US" altLang="en-US" sz="2400" kern="1200" dirty="0" smtClean="0">
                <a:solidFill>
                  <a:schemeClr val="tx1"/>
                </a:solidFill>
                <a:latin typeface="+mn-lt"/>
                <a:ea typeface="+mn-ea"/>
                <a:cs typeface="Trebuchet MS" pitchFamily="34" charset="0"/>
              </a:rPr>
              <a:t>Modeling</a:t>
            </a:r>
          </a:p>
          <a:p>
            <a:pPr marL="346075" lvl="1" indent="-346075">
              <a:spcBef>
                <a:spcPts val="25"/>
              </a:spcBef>
              <a:buFont typeface="Arial" charset="0"/>
              <a:buChar char="•"/>
            </a:pPr>
            <a:r>
              <a:rPr lang="en-US" altLang="en-US" sz="2400" kern="1200" dirty="0" smtClean="0">
                <a:solidFill>
                  <a:schemeClr val="tx1"/>
                </a:solidFill>
                <a:latin typeface="+mn-lt"/>
                <a:ea typeface="+mn-ea"/>
                <a:cs typeface="Trebuchet MS" pitchFamily="34" charset="0"/>
              </a:rPr>
              <a:t>Narrating</a:t>
            </a:r>
          </a:p>
          <a:p>
            <a:pPr marL="346075" lvl="1" indent="-346075">
              <a:spcBef>
                <a:spcPts val="25"/>
              </a:spcBef>
              <a:buFont typeface="Arial" charset="0"/>
              <a:buChar char="•"/>
            </a:pPr>
            <a:r>
              <a:rPr lang="en-US" altLang="en-US" sz="2400" kern="1200" dirty="0" smtClean="0">
                <a:solidFill>
                  <a:schemeClr val="tx1"/>
                </a:solidFill>
                <a:latin typeface="+mn-lt"/>
                <a:ea typeface="+mn-ea"/>
                <a:cs typeface="Trebuchet MS" pitchFamily="34" charset="0"/>
              </a:rPr>
              <a:t>Engagement</a:t>
            </a:r>
          </a:p>
          <a:p>
            <a:pPr marL="346075" lvl="1" indent="-346075">
              <a:spcBef>
                <a:spcPts val="25"/>
              </a:spcBef>
              <a:buFont typeface="Arial" charset="0"/>
              <a:buChar char="•"/>
            </a:pPr>
            <a:r>
              <a:rPr lang="en-US" altLang="en-US" sz="2400" kern="1200" dirty="0" smtClean="0">
                <a:solidFill>
                  <a:schemeClr val="tx1"/>
                </a:solidFill>
                <a:latin typeface="+mn-lt"/>
                <a:ea typeface="+mn-ea"/>
                <a:cs typeface="Trebuchet MS" pitchFamily="34" charset="0"/>
              </a:rPr>
              <a:t>Remain calm (language, tone, body language)</a:t>
            </a:r>
          </a:p>
          <a:p>
            <a:endParaRPr lang="en-US" dirty="0"/>
          </a:p>
        </p:txBody>
      </p:sp>
      <p:sp>
        <p:nvSpPr>
          <p:cNvPr id="4" name="Slide Number Placeholder 3"/>
          <p:cNvSpPr>
            <a:spLocks noGrp="1"/>
          </p:cNvSpPr>
          <p:nvPr>
            <p:ph type="sldNum" sz="quarter" idx="10"/>
          </p:nvPr>
        </p:nvSpPr>
        <p:spPr/>
        <p:txBody>
          <a:bodyPr/>
          <a:lstStyle/>
          <a:p>
            <a:fld id="{88BB8CEC-7E66-4584-8D84-3CE0BD26E41C}" type="slidenum">
              <a:rPr lang="en-US" smtClean="0"/>
              <a:t>31</a:t>
            </a:fld>
            <a:endParaRPr lang="en-US"/>
          </a:p>
        </p:txBody>
      </p:sp>
    </p:spTree>
    <p:extLst>
      <p:ext uri="{BB962C8B-B14F-4D97-AF65-F5344CB8AC3E}">
        <p14:creationId xmlns:p14="http://schemas.microsoft.com/office/powerpoint/2010/main" val="3885307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BB8CEC-7E66-4584-8D84-3CE0BD26E41C}" type="slidenum">
              <a:rPr lang="en-US" smtClean="0"/>
              <a:t>32</a:t>
            </a:fld>
            <a:endParaRPr lang="en-US"/>
          </a:p>
        </p:txBody>
      </p:sp>
    </p:spTree>
    <p:extLst>
      <p:ext uri="{BB962C8B-B14F-4D97-AF65-F5344CB8AC3E}">
        <p14:creationId xmlns:p14="http://schemas.microsoft.com/office/powerpoint/2010/main" val="3379773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2400" kern="1200" dirty="0" smtClean="0">
                <a:solidFill>
                  <a:schemeClr val="tx1"/>
                </a:solidFill>
                <a:latin typeface="+mn-lt"/>
                <a:ea typeface="+mn-ea"/>
                <a:cs typeface="Trebuchet MS" pitchFamily="34" charset="0"/>
              </a:rPr>
              <a:t>Television is off</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2400" kern="1200" dirty="0" smtClean="0">
                <a:solidFill>
                  <a:schemeClr val="tx1"/>
                </a:solidFill>
                <a:latin typeface="+mn-lt"/>
                <a:ea typeface="+mn-ea"/>
                <a:cs typeface="Trebuchet MS" pitchFamily="34" charset="0"/>
              </a:rPr>
              <a:t>Charts with time of meals/snacks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sz="2400" kern="1200" dirty="0" smtClean="0">
              <a:solidFill>
                <a:schemeClr val="tx1"/>
              </a:solidFill>
              <a:latin typeface="+mn-lt"/>
              <a:ea typeface="+mn-ea"/>
              <a:cs typeface="Trebuchet MS" pitchFamily="34" charset="0"/>
            </a:endParaRPr>
          </a:p>
          <a:p>
            <a:endParaRPr lang="en-US" dirty="0"/>
          </a:p>
        </p:txBody>
      </p:sp>
      <p:sp>
        <p:nvSpPr>
          <p:cNvPr id="4" name="Slide Number Placeholder 3"/>
          <p:cNvSpPr>
            <a:spLocks noGrp="1"/>
          </p:cNvSpPr>
          <p:nvPr>
            <p:ph type="sldNum" sz="quarter" idx="10"/>
          </p:nvPr>
        </p:nvSpPr>
        <p:spPr/>
        <p:txBody>
          <a:bodyPr/>
          <a:lstStyle/>
          <a:p>
            <a:fld id="{88BB8CEC-7E66-4584-8D84-3CE0BD26E41C}" type="slidenum">
              <a:rPr lang="en-US" smtClean="0"/>
              <a:t>34</a:t>
            </a:fld>
            <a:endParaRPr lang="en-US"/>
          </a:p>
        </p:txBody>
      </p:sp>
    </p:spTree>
    <p:extLst>
      <p:ext uri="{BB962C8B-B14F-4D97-AF65-F5344CB8AC3E}">
        <p14:creationId xmlns:p14="http://schemas.microsoft.com/office/powerpoint/2010/main" val="735505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charset="-128"/>
              </a:rPr>
              <a:t>SOS Approach: focuses on increasing a child’s comfort level by exploring and learning about the different properties of food and allows a child to interact with food in a playful, non-stressful way, beginning with the ability to tolerate the food in the room and in front of him/her; then moving on to touching, kissing, and eventually tasting and eating foods</a:t>
            </a:r>
          </a:p>
          <a:p>
            <a:endParaRPr lang="en-US" altLang="en-US" smtClean="0">
              <a:ea typeface="ＭＳ Ｐゴシック" charset="-128"/>
            </a:endParaRPr>
          </a:p>
          <a:p>
            <a:r>
              <a:rPr lang="en-US" altLang="en-US" smtClean="0">
                <a:ea typeface="ＭＳ Ｐゴシック" charset="-128"/>
              </a:rPr>
              <a:t>Food Chaining: To address severe picky eating and expand repertoire of accepted foods in a fun, enjoyable way, expand flavor of foods before textures. Going at child’s pace </a:t>
            </a:r>
          </a:p>
          <a:p>
            <a:endParaRPr lang="en-US" altLang="en-US" smtClean="0">
              <a:ea typeface="ＭＳ Ｐゴシック" charset="-128"/>
            </a:endParaRPr>
          </a:p>
          <a:p>
            <a:r>
              <a:rPr lang="en-US" altLang="en-US" smtClean="0">
                <a:ea typeface="ＭＳ Ｐゴシック" charset="-128"/>
              </a:rPr>
              <a:t>Social story: describes a situation, skill, or concept in terms of relevant social cues, perspectives, and common responses in a specifically defined style and format.</a:t>
            </a:r>
          </a:p>
          <a:p>
            <a:r>
              <a:rPr lang="en-US" altLang="en-US" smtClean="0">
                <a:ea typeface="ＭＳ Ｐゴシック" charset="-128"/>
              </a:rPr>
              <a:t>The goal of a Social Story™ is to share accurate social information in a patient and reassuring manner that is easily understood by its audience. Although the goal of a Story™ should never be to change the individual’s behavior, that individual’s improved understanding of events and expectations may lead to more effective responses.</a:t>
            </a:r>
          </a:p>
          <a:p>
            <a:endParaRPr lang="en-US" altLang="en-US" smtClean="0">
              <a:ea typeface="ＭＳ Ｐゴシック" charset="-128"/>
            </a:endParaRP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3CCD2FE2-DFFE-40CB-BC89-B06CB4AF5293}" type="slidenum">
              <a:rPr lang="en-US" altLang="en-US"/>
              <a:pPr eaLnBrk="1" hangingPunct="1"/>
              <a:t>35</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What the research is telling us:</a:t>
            </a:r>
          </a:p>
          <a:p>
            <a:r>
              <a:rPr lang="en-US" altLang="en-US" smtClean="0">
                <a:ea typeface="ＭＳ Ｐゴシック" pitchFamily="34" charset="-128"/>
              </a:rPr>
              <a:t>Obesity on the rise</a:t>
            </a:r>
          </a:p>
          <a:p>
            <a:r>
              <a:rPr lang="en-US" altLang="en-US" smtClean="0">
                <a:ea typeface="ＭＳ Ｐゴシック" pitchFamily="34" charset="-128"/>
              </a:rPr>
              <a:t>Greater among males </a:t>
            </a:r>
          </a:p>
          <a:p>
            <a:r>
              <a:rPr lang="en-US" altLang="en-US" smtClean="0">
                <a:ea typeface="ＭＳ Ｐゴシック" pitchFamily="34" charset="-128"/>
              </a:rPr>
              <a:t>Ethnic disparities </a:t>
            </a:r>
          </a:p>
          <a:p>
            <a:endParaRPr lang="en-US" altLang="en-US" smtClean="0">
              <a:ea typeface="ＭＳ Ｐゴシック" pitchFamily="34" charset="-128"/>
            </a:endParaRPr>
          </a:p>
          <a:p>
            <a:r>
              <a:rPr lang="en-US" altLang="en-US" smtClean="0">
                <a:ea typeface="ＭＳ Ｐゴシック" pitchFamily="34" charset="-128"/>
              </a:rPr>
              <a:t>gestational weight gain, smoking during pregnancy, fetal growth and rapid infant weight gain, infant feeding, daily sleep and daily television viewing during infancy. </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DD506AD-71C2-42C7-B3E7-CE46EBA307CB}" type="slidenum">
              <a:rPr lang="en-US" altLang="en-US" smtClean="0"/>
              <a:pPr/>
              <a:t>36</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Trebuchet MS" pitchFamily="34" charset="0"/>
                <a:ea typeface="ＭＳ Ｐゴシック" pitchFamily="34" charset="-128"/>
              </a:rPr>
              <a:t>Atypical (second generation) anti-psychotics/anti-depressants (e.g., Risperdal, Abilify, Seroquel, Lexapro)</a:t>
            </a:r>
          </a:p>
          <a:p>
            <a:r>
              <a:rPr lang="en-US" altLang="en-US" smtClean="0">
                <a:latin typeface="Trebuchet MS" pitchFamily="34" charset="0"/>
                <a:ea typeface="ＭＳ Ｐゴシック" pitchFamily="34" charset="-128"/>
              </a:rPr>
              <a:t>Associated with weight gain</a:t>
            </a:r>
          </a:p>
          <a:p>
            <a:r>
              <a:rPr lang="en-US" altLang="en-US" smtClean="0">
                <a:latin typeface="Trebuchet MS" pitchFamily="34" charset="0"/>
                <a:ea typeface="ＭＳ Ｐゴシック" pitchFamily="34" charset="-128"/>
              </a:rPr>
              <a:t>Changes in regulation of appetite</a:t>
            </a:r>
          </a:p>
          <a:p>
            <a:r>
              <a:rPr lang="en-US" altLang="en-US" smtClean="0">
                <a:latin typeface="Trebuchet MS" pitchFamily="34" charset="0"/>
                <a:ea typeface="ＭＳ Ｐゴシック" pitchFamily="34" charset="-128"/>
              </a:rPr>
              <a:t>Metabolic consequence is greater risk for diabetes</a:t>
            </a:r>
          </a:p>
          <a:p>
            <a:endParaRPr lang="en-US" altLang="en-US" smtClean="0">
              <a:ea typeface="ＭＳ Ｐゴシック" pitchFamily="34" charset="-128"/>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7DAD7BA1-B69D-4647-8F94-CCF9C5884E89}" type="slidenum">
              <a:rPr lang="en-US" altLang="en-US" smtClean="0"/>
              <a:pPr/>
              <a:t>40</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Teenage eating behaviors vs. pathology</a:t>
            </a:r>
          </a:p>
          <a:p>
            <a:r>
              <a:rPr lang="en-US" altLang="en-US" smtClean="0">
                <a:ea typeface="ＭＳ Ｐゴシック" pitchFamily="34" charset="-128"/>
              </a:rPr>
              <a:t>Grief over loss of loved one; </a:t>
            </a:r>
          </a:p>
          <a:p>
            <a:r>
              <a:rPr lang="en-US" altLang="en-US" smtClean="0">
                <a:ea typeface="ＭＳ Ｐゴシック" pitchFamily="34" charset="-128"/>
              </a:rPr>
              <a:t>Operations</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417B6700-F879-4EC0-9D0C-FF4A28AFE107}" type="slidenum">
              <a:rPr lang="en-US" altLang="en-US" smtClean="0"/>
              <a:pPr/>
              <a:t>41</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charset="-128"/>
              </a:rPr>
              <a:t>Home, school, restaurant, cafeteria, workplace.</a:t>
            </a:r>
          </a:p>
          <a:p>
            <a:pPr eaLnBrk="1" hangingPunct="1">
              <a:spcBef>
                <a:spcPct val="0"/>
              </a:spcBef>
            </a:pPr>
            <a:r>
              <a:rPr lang="en-US" altLang="en-US" smtClean="0">
                <a:ea typeface="ＭＳ Ｐゴシック" charset="-128"/>
              </a:rPr>
              <a:t>Nourishment is essential part of mealtime</a:t>
            </a:r>
          </a:p>
          <a:p>
            <a:pPr eaLnBrk="1" hangingPunct="1">
              <a:spcBef>
                <a:spcPct val="0"/>
              </a:spcBef>
            </a:pPr>
            <a:r>
              <a:rPr lang="en-US" altLang="en-US" smtClean="0">
                <a:ea typeface="ＭＳ Ｐゴシック" charset="-128"/>
              </a:rPr>
              <a:t>But not only physical, but social/emotional </a:t>
            </a:r>
          </a:p>
          <a:p>
            <a:pPr eaLnBrk="1" hangingPunct="1">
              <a:spcBef>
                <a:spcPct val="0"/>
              </a:spcBef>
            </a:pPr>
            <a:r>
              <a:rPr lang="en-US" altLang="en-US" smtClean="0">
                <a:ea typeface="ＭＳ Ｐゴシック" charset="-128"/>
              </a:rPr>
              <a:t>Feeling of connectedness</a:t>
            </a: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51A460D4-C33C-4527-B9AC-000F3BED8EBB}" type="slidenum">
              <a:rPr lang="en-US" altLang="en-US"/>
              <a:pPr eaLnBrk="1" hangingPunct="1"/>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Stigma from family members, not understanding dx and blaming parent/caregiver. </a:t>
            </a:r>
          </a:p>
          <a:p>
            <a:r>
              <a:rPr lang="en-US" altLang="en-US" dirty="0" smtClean="0">
                <a:ea typeface="ＭＳ Ｐゴシック" pitchFamily="34" charset="-128"/>
              </a:rPr>
              <a:t>Time – increased medical appointments, time traveling to NPS, bused to school, </a:t>
            </a:r>
          </a:p>
          <a:p>
            <a:r>
              <a:rPr lang="en-US" altLang="en-US" dirty="0" smtClean="0">
                <a:ea typeface="ＭＳ Ｐゴシック" pitchFamily="34" charset="-128"/>
              </a:rPr>
              <a:t>Environmental: school lunches, using food/treats as reinforcement.  ABA approach. </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1EF87D1-78BD-4A4D-8B08-6EBAC8124900}" type="slidenum">
              <a:rPr lang="en-US" altLang="en-US" smtClean="0"/>
              <a:pPr/>
              <a:t>42</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ea typeface="ＭＳ Ｐゴシック" pitchFamily="34" charset="-128"/>
              </a:rPr>
              <a:t>Person</a:t>
            </a:r>
          </a:p>
          <a:p>
            <a:r>
              <a:rPr lang="en-US" altLang="en-US" smtClean="0">
                <a:ea typeface="ＭＳ Ｐゴシック" pitchFamily="34" charset="-128"/>
              </a:rPr>
              <a:t>The person is a unique being who assumes multiple roles and cannot be separated from contextual influences. The person brings to the context a set of attributes, skills, knowledge and experience. Roles differ and vary in degree of importance depending on the environment and developmental stage of the person. The focus of analysis is on the behaviour of the person, such as:</a:t>
            </a:r>
          </a:p>
          <a:p>
            <a:r>
              <a:rPr lang="en-US" altLang="en-US" smtClean="0">
                <a:ea typeface="ＭＳ Ｐゴシック" pitchFamily="34" charset="-128"/>
              </a:rPr>
              <a:t>Motivation: interests, cultural relevance of activity</a:t>
            </a:r>
          </a:p>
          <a:p>
            <a:r>
              <a:rPr lang="en-US" altLang="en-US" smtClean="0">
                <a:ea typeface="ＭＳ Ｐゴシック" pitchFamily="34" charset="-128"/>
              </a:rPr>
              <a:t>Consider situations/conditions that precipitate emotional responses: failure, stress, distraction</a:t>
            </a:r>
          </a:p>
          <a:p>
            <a:r>
              <a:rPr lang="en-US" altLang="en-US" smtClean="0">
                <a:ea typeface="ＭＳ Ｐゴシック" pitchFamily="34" charset="-128"/>
              </a:rPr>
              <a:t>Degree of autonomy</a:t>
            </a:r>
          </a:p>
          <a:p>
            <a:r>
              <a:rPr lang="en-US" altLang="en-US" smtClean="0">
                <a:ea typeface="ＭＳ Ｐゴシック" pitchFamily="34" charset="-128"/>
              </a:rPr>
              <a:t>The basic assumptions of the model are that person is continually developing and is intrinsically motivated.</a:t>
            </a:r>
          </a:p>
          <a:p>
            <a:r>
              <a:rPr lang="en-US" altLang="en-US" b="1" smtClean="0">
                <a:ea typeface="ＭＳ Ｐゴシック" pitchFamily="34" charset="-128"/>
              </a:rPr>
              <a:t>Environment</a:t>
            </a:r>
          </a:p>
          <a:p>
            <a:r>
              <a:rPr lang="en-US" altLang="en-US" smtClean="0">
                <a:ea typeface="ＭＳ Ｐゴシック" pitchFamily="34" charset="-128"/>
              </a:rPr>
              <a:t>The environment is defined as the context within which occupational performance takes place and it is categorized into cultural, socioeconomic, institutional, physical and social. All the environmental categories are equally important to consider according to the model. The environment is considered from the unique perspective of the person, household, neighbourhood and/or community. Demands and cues about expected and appropriate behaviour are received from the environment continuously</a:t>
            </a:r>
          </a:p>
          <a:p>
            <a:r>
              <a:rPr lang="en-US" altLang="en-US" b="1" smtClean="0">
                <a:ea typeface="ＭＳ Ｐゴシック" pitchFamily="34" charset="-128"/>
              </a:rPr>
              <a:t>Occupation</a:t>
            </a:r>
          </a:p>
          <a:p>
            <a:r>
              <a:rPr lang="en-US" altLang="en-US" smtClean="0">
                <a:ea typeface="ＭＳ Ｐゴシック" pitchFamily="34" charset="-128"/>
              </a:rPr>
              <a:t>This is defined as self directed meaningful tasks and activities engaged in throughout a lifespan (Law et al, 1996:16). The model identifies the areas of occupation as self care, productivity and leisure. Occupations are engaged in to satisfy an intrinsic need for self-maintenance, expression, and life satisfaction and they are carried out within multiple contexts in fulfillment of developmentally appropriate roles. The temporal aspects that encompass the occupational routines of the person over time are important to consider.</a:t>
            </a:r>
          </a:p>
          <a:p>
            <a:r>
              <a:rPr lang="en-US" altLang="en-US" smtClean="0">
                <a:ea typeface="ＭＳ Ｐゴシック" pitchFamily="34" charset="-128"/>
              </a:rPr>
              <a:t>When analysing occupations the focus should be on characteristics of tasks (occupation), degree of structure, duration of activity, complexity of tasks and characteristics of task demands.</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0D9CADC4-6B06-4B06-A32F-8927F0A58F8B}" type="slidenum">
              <a:rPr lang="en-US" altLang="en-US" smtClean="0"/>
              <a:pPr/>
              <a:t>43</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Messages: Healthy girls become strong women; parents are an important influence on children’s eating and activity habits; changes takes time by taking a few small steps. </a:t>
            </a:r>
          </a:p>
          <a:p>
            <a:r>
              <a:rPr lang="en-US" altLang="en-US" smtClean="0">
                <a:ea typeface="ＭＳ Ｐゴシック" pitchFamily="34" charset="-128"/>
              </a:rPr>
              <a:t>Reason for choosing: Free! Available in Spanish, easily modifiable, behavioral approach aligned well</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D82AF72-8665-4520-9DE8-0A421115FB9B}" type="slidenum">
              <a:rPr lang="en-US" altLang="en-US" smtClean="0"/>
              <a:pPr/>
              <a:t>44</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Session 1: Stages of change – all participants identified as being in the action stage except one that is contemplation. Goal setting: had difficulty making specific goals and knowing how to take steps to make behavior changes. Talked a lot about small behavior changes: more water less soda, wheat bread for white bread, fruit in lunches </a:t>
            </a:r>
          </a:p>
          <a:p>
            <a:r>
              <a:rPr lang="en-US" altLang="en-US" smtClean="0">
                <a:ea typeface="ＭＳ Ｐゴシック" pitchFamily="34" charset="-128"/>
              </a:rPr>
              <a:t>Session 2: Risk of overweight chronic health conditions, diabetes, cardiovascular disease, sleep apnea, stroke, psychological factors, self-esteem, bullying, Food journals: patterns of eating behavior. </a:t>
            </a:r>
          </a:p>
          <a:p>
            <a:r>
              <a:rPr lang="en-US" altLang="en-US" smtClean="0">
                <a:ea typeface="ＭＳ Ｐゴシック" pitchFamily="34" charset="-128"/>
              </a:rPr>
              <a:t>Session 3: Weigh in: for accountability, support, peer pressure. Basics of healthy eating: food groups. </a:t>
            </a:r>
          </a:p>
          <a:p>
            <a:r>
              <a:rPr lang="en-US" altLang="en-US" smtClean="0">
                <a:ea typeface="ＭＳ Ｐゴシック" pitchFamily="34" charset="-128"/>
              </a:rPr>
              <a:t>Session 4: Portions; pacing of meals; Fast food – healthy options, but also portion control</a:t>
            </a:r>
          </a:p>
          <a:p>
            <a:r>
              <a:rPr lang="en-US" altLang="en-US" smtClean="0">
                <a:ea typeface="ＭＳ Ｐゴシック" pitchFamily="34" charset="-128"/>
              </a:rPr>
              <a:t>Session 5: What works for you within your daily routine, family structure. Barriers: safety concerns, runners, keeping child regulated. </a:t>
            </a:r>
          </a:p>
          <a:p>
            <a:endParaRPr lang="en-US" altLang="en-US" smtClean="0">
              <a:ea typeface="ＭＳ Ｐゴシック" pitchFamily="34" charset="-128"/>
            </a:endParaRPr>
          </a:p>
          <a:p>
            <a:r>
              <a:rPr lang="en-US" altLang="en-US" smtClean="0">
                <a:ea typeface="ＭＳ Ｐゴシック" pitchFamily="34" charset="-128"/>
              </a:rPr>
              <a:t>Snacks: </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26DE12F0-C7BC-4439-B497-82EFB3C4ABF5}" type="slidenum">
              <a:rPr lang="en-US" altLang="en-US" smtClean="0"/>
              <a:pPr/>
              <a:t>45</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Session 6: mid point, time to check in with goals and revise or add new ones as appropriate; each participant had better sense of what was doable and working for their family.  Meal Planning form – involve kids and allow a discussion or conversation.</a:t>
            </a:r>
          </a:p>
          <a:p>
            <a:r>
              <a:rPr lang="en-US" altLang="en-US" smtClean="0">
                <a:ea typeface="ＭＳ Ｐゴシック" pitchFamily="34" charset="-128"/>
              </a:rPr>
              <a:t>Session 7: Reading nutrition labels. Education on healthier choices, sodium content processed food for preservation, fat content, carbs. Shopping and including children – behavioral outburst, power struggle; shopping on outer edge of market; shopping different.</a:t>
            </a:r>
          </a:p>
          <a:p>
            <a:r>
              <a:rPr lang="en-US" altLang="en-US" smtClean="0">
                <a:ea typeface="ＭＳ Ｐゴシック" pitchFamily="34" charset="-128"/>
              </a:rPr>
              <a:t>Session 8: Recipe book and selecting recipes to try with kids. Eating together</a:t>
            </a:r>
          </a:p>
          <a:p>
            <a:r>
              <a:rPr lang="en-US" altLang="en-US" smtClean="0">
                <a:ea typeface="ＭＳ Ｐゴシック" pitchFamily="34" charset="-128"/>
              </a:rPr>
              <a:t>Session 9: examining environment. What is available in home, school and community. </a:t>
            </a:r>
          </a:p>
          <a:p>
            <a:r>
              <a:rPr lang="en-US" altLang="en-US" smtClean="0">
                <a:ea typeface="ＭＳ Ｐゴシック" pitchFamily="34" charset="-128"/>
              </a:rPr>
              <a:t>Session 10: influences of media; be aware of messages </a:t>
            </a:r>
          </a:p>
          <a:p>
            <a:endParaRPr lang="en-US" altLang="en-US" smtClean="0">
              <a:ea typeface="ＭＳ Ｐゴシック" pitchFamily="34" charset="-128"/>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1126398A-2A56-4420-959F-1ADA6E0DAC28}" type="slidenum">
              <a:rPr lang="en-US" altLang="en-US" smtClean="0"/>
              <a:pPr/>
              <a:t>46</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Social Participation</a:t>
            </a:r>
          </a:p>
          <a:p>
            <a:pPr>
              <a:buFontTx/>
              <a:buChar char="-"/>
            </a:pPr>
            <a:r>
              <a:rPr lang="en-US" altLang="en-US" smtClean="0">
                <a:ea typeface="ＭＳ Ｐゴシック" pitchFamily="34" charset="-128"/>
              </a:rPr>
              <a:t>Difficulty in making and keeping friends due to weight bias</a:t>
            </a:r>
          </a:p>
          <a:p>
            <a:pPr>
              <a:buFontTx/>
              <a:buChar char="-"/>
            </a:pPr>
            <a:r>
              <a:rPr lang="en-US" altLang="en-US" smtClean="0">
                <a:ea typeface="ＭＳ Ｐゴシック" pitchFamily="34" charset="-128"/>
              </a:rPr>
              <a:t>At risk for bullying and social isolation</a:t>
            </a:r>
          </a:p>
          <a:p>
            <a:pPr>
              <a:buFontTx/>
              <a:buChar char="-"/>
            </a:pPr>
            <a:r>
              <a:rPr lang="en-US" altLang="en-US" smtClean="0">
                <a:ea typeface="ＭＳ Ｐゴシック" pitchFamily="34" charset="-128"/>
              </a:rPr>
              <a:t>At risk for mental health disorders such as anxiety depression</a:t>
            </a:r>
          </a:p>
          <a:p>
            <a:pPr>
              <a:buFontTx/>
              <a:buChar char="-"/>
            </a:pPr>
            <a:r>
              <a:rPr lang="en-US" altLang="en-US" smtClean="0">
                <a:ea typeface="ＭＳ Ｐゴシック" pitchFamily="34" charset="-128"/>
              </a:rPr>
              <a:t>May struggle with limited self-esteem and poor body image</a:t>
            </a:r>
          </a:p>
          <a:p>
            <a:endParaRPr lang="en-US" altLang="en-US" smtClean="0">
              <a:ea typeface="ＭＳ Ｐゴシック" pitchFamily="34" charset="-128"/>
            </a:endParaRPr>
          </a:p>
          <a:p>
            <a:r>
              <a:rPr lang="en-US" altLang="en-US" smtClean="0">
                <a:ea typeface="ＭＳ Ｐゴシック" pitchFamily="34" charset="-128"/>
              </a:rPr>
              <a:t>ADL</a:t>
            </a:r>
          </a:p>
          <a:p>
            <a:pPr>
              <a:buFontTx/>
              <a:buChar char="-"/>
            </a:pPr>
            <a:r>
              <a:rPr lang="en-US" altLang="en-US" smtClean="0">
                <a:ea typeface="ＭＳ Ｐゴシック" pitchFamily="34" charset="-128"/>
              </a:rPr>
              <a:t>Difficulty in choosing and preparing healthy meals</a:t>
            </a:r>
          </a:p>
          <a:p>
            <a:endParaRPr lang="en-US" altLang="en-US" smtClean="0">
              <a:ea typeface="ＭＳ Ｐゴシック" pitchFamily="34" charset="-128"/>
            </a:endParaRPr>
          </a:p>
          <a:p>
            <a:r>
              <a:rPr lang="en-US" altLang="en-US" smtClean="0">
                <a:ea typeface="ＭＳ Ｐゴシック" pitchFamily="34" charset="-128"/>
              </a:rPr>
              <a:t>Education</a:t>
            </a:r>
          </a:p>
          <a:p>
            <a:pPr>
              <a:buFontTx/>
              <a:buChar char="-"/>
            </a:pPr>
            <a:r>
              <a:rPr lang="en-US" altLang="en-US" smtClean="0">
                <a:ea typeface="ＭＳ Ｐゴシック" pitchFamily="34" charset="-128"/>
              </a:rPr>
              <a:t>At risk for decreased enduance and capacity on playground and in PE</a:t>
            </a:r>
          </a:p>
          <a:p>
            <a:pPr>
              <a:buFontTx/>
              <a:buChar char="-"/>
            </a:pPr>
            <a:r>
              <a:rPr lang="en-US" altLang="en-US" smtClean="0">
                <a:ea typeface="ＭＳ Ｐゴシック" pitchFamily="34" charset="-128"/>
              </a:rPr>
              <a:t>Potential decrease in academic performance to social stresses</a:t>
            </a:r>
          </a:p>
          <a:p>
            <a:pPr>
              <a:buFontTx/>
              <a:buChar char="-"/>
            </a:pPr>
            <a:endParaRPr lang="en-US" altLang="en-US" smtClean="0">
              <a:ea typeface="ＭＳ Ｐゴシック" pitchFamily="34" charset="-128"/>
            </a:endParaRPr>
          </a:p>
          <a:p>
            <a:r>
              <a:rPr lang="en-US" altLang="en-US" smtClean="0">
                <a:ea typeface="ＭＳ Ｐゴシック" pitchFamily="34" charset="-128"/>
              </a:rPr>
              <a:t>Work</a:t>
            </a:r>
          </a:p>
          <a:p>
            <a:pPr>
              <a:buFontTx/>
              <a:buChar char="-"/>
            </a:pPr>
            <a:r>
              <a:rPr lang="en-US" altLang="en-US" smtClean="0">
                <a:ea typeface="ＭＳ Ｐゴシック" pitchFamily="34" charset="-128"/>
              </a:rPr>
              <a:t>At risk for experiencing physical and/or social barriers at workplace, such as after school jobs or internships</a:t>
            </a:r>
          </a:p>
          <a:p>
            <a:pPr>
              <a:buFontTx/>
              <a:buChar char="-"/>
            </a:pPr>
            <a:endParaRPr lang="en-US" altLang="en-US" smtClean="0">
              <a:ea typeface="ＭＳ Ｐゴシック" pitchFamily="34" charset="-128"/>
            </a:endParaRPr>
          </a:p>
          <a:p>
            <a:r>
              <a:rPr lang="en-US" altLang="en-US" smtClean="0">
                <a:ea typeface="ＭＳ Ｐゴシック" pitchFamily="34" charset="-128"/>
              </a:rPr>
              <a:t>Play/Leisure</a:t>
            </a:r>
          </a:p>
          <a:p>
            <a:pPr>
              <a:buFontTx/>
              <a:buChar char="-"/>
            </a:pPr>
            <a:r>
              <a:rPr lang="en-US" altLang="en-US" smtClean="0">
                <a:ea typeface="ＭＳ Ｐゴシック" pitchFamily="34" charset="-128"/>
              </a:rPr>
              <a:t>Possible imbalance between sedentary and physical activities</a:t>
            </a:r>
          </a:p>
          <a:p>
            <a:pPr>
              <a:buFontTx/>
              <a:buChar char="-"/>
            </a:pPr>
            <a:r>
              <a:rPr lang="en-US" altLang="en-US" smtClean="0">
                <a:ea typeface="ＭＳ Ｐゴシック" pitchFamily="34" charset="-128"/>
              </a:rPr>
              <a:t>Too much screen time (computer/television) leading to isolation and weight gain</a:t>
            </a:r>
          </a:p>
          <a:p>
            <a:pPr>
              <a:buFontTx/>
              <a:buChar char="-"/>
            </a:pPr>
            <a:endParaRPr lang="en-US" altLang="en-US" smtClean="0">
              <a:ea typeface="ＭＳ Ｐゴシック" pitchFamily="34" charset="-128"/>
            </a:endParaRPr>
          </a:p>
          <a:p>
            <a:r>
              <a:rPr lang="en-US" altLang="en-US" smtClean="0">
                <a:ea typeface="ＭＳ Ｐゴシック" pitchFamily="34" charset="-128"/>
              </a:rPr>
              <a:t>Sleep/Rest</a:t>
            </a:r>
          </a:p>
          <a:p>
            <a:pPr>
              <a:buFontTx/>
              <a:buChar char="-"/>
            </a:pPr>
            <a:r>
              <a:rPr lang="en-US" altLang="en-US" smtClean="0">
                <a:ea typeface="ＭＳ Ｐゴシック" pitchFamily="34" charset="-128"/>
              </a:rPr>
              <a:t>Excessive rest and sleep due to depression and/or low energy levels</a:t>
            </a:r>
          </a:p>
          <a:p>
            <a:pPr>
              <a:buFontTx/>
              <a:buChar char="-"/>
            </a:pPr>
            <a:r>
              <a:rPr lang="en-US" altLang="en-US" smtClean="0">
                <a:ea typeface="ＭＳ Ｐゴシック" pitchFamily="34" charset="-128"/>
              </a:rPr>
              <a:t>Poor sleep patters at night could lead to decreased energy and academic performance</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4EA9F634-77BC-4377-BB45-2586C9196633}" type="slidenum">
              <a:rPr lang="en-US" altLang="en-US" smtClean="0"/>
              <a:pPr/>
              <a:t>47</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Sensory Integration</a:t>
            </a:r>
          </a:p>
          <a:p>
            <a:r>
              <a:rPr lang="en-US" altLang="en-US" smtClean="0">
                <a:ea typeface="ＭＳ Ｐゴシック" pitchFamily="34" charset="-128"/>
              </a:rPr>
              <a:t>Certain sensory experience can be calming, others can be dysregulating </a:t>
            </a:r>
          </a:p>
          <a:p>
            <a:pPr marL="88900" lvl="1">
              <a:buFontTx/>
              <a:buChar char="•"/>
            </a:pPr>
            <a:r>
              <a:rPr lang="en-US" altLang="en-US" smtClean="0">
                <a:ea typeface="ＭＳ Ｐゴシック" pitchFamily="34" charset="-128"/>
              </a:rPr>
              <a:t>These are some common aspects of all of our programs.  We’re going to go into each of these in more detail later in the session.  I find that students get it faster when they see a specific example. </a:t>
            </a:r>
            <a:r>
              <a:rPr lang="en-US" altLang="en-US" sz="2000" smtClean="0">
                <a:latin typeface="Trebuchet MS" pitchFamily="34" charset="0"/>
                <a:ea typeface="ＭＳ Ｐゴシック" pitchFamily="34" charset="-128"/>
              </a:rPr>
              <a:t>Time Management </a:t>
            </a:r>
          </a:p>
          <a:p>
            <a:pPr marL="88900" lvl="1">
              <a:buFontTx/>
              <a:buChar char="•"/>
            </a:pPr>
            <a:r>
              <a:rPr lang="en-US" altLang="en-US" sz="2000" smtClean="0">
                <a:latin typeface="Trebuchet MS" pitchFamily="34" charset="0"/>
                <a:ea typeface="ＭＳ Ｐゴシック" pitchFamily="34" charset="-128"/>
              </a:rPr>
              <a:t>Eating Routines</a:t>
            </a:r>
          </a:p>
          <a:p>
            <a:pPr marL="88900" lvl="1">
              <a:buFontTx/>
              <a:buChar char="•"/>
            </a:pPr>
            <a:r>
              <a:rPr lang="en-US" altLang="en-US" sz="2000" smtClean="0">
                <a:latin typeface="Trebuchet MS" pitchFamily="34" charset="0"/>
                <a:ea typeface="ＭＳ Ｐゴシック" pitchFamily="34" charset="-128"/>
              </a:rPr>
              <a:t>Physical Activity</a:t>
            </a:r>
          </a:p>
          <a:p>
            <a:pPr marL="88900" lvl="1">
              <a:buFontTx/>
              <a:buChar char="•"/>
            </a:pPr>
            <a:r>
              <a:rPr lang="en-US" altLang="en-US" sz="2000" smtClean="0">
                <a:latin typeface="Trebuchet MS" pitchFamily="34" charset="0"/>
                <a:ea typeface="ＭＳ Ｐゴシック" pitchFamily="34" charset="-128"/>
              </a:rPr>
              <a:t>Stress Management, Relaxation &amp; Sleep</a:t>
            </a:r>
          </a:p>
          <a:p>
            <a:pPr marL="88900" lvl="1">
              <a:buFontTx/>
              <a:buChar char="•"/>
            </a:pPr>
            <a:r>
              <a:rPr lang="en-US" altLang="en-US" sz="2000" smtClean="0">
                <a:latin typeface="Trebuchet MS" pitchFamily="34" charset="0"/>
                <a:ea typeface="ＭＳ Ｐゴシック" pitchFamily="34" charset="-128"/>
              </a:rPr>
              <a:t>Meaningful Activities</a:t>
            </a:r>
          </a:p>
          <a:p>
            <a:pPr marL="88900" lvl="1">
              <a:buFontTx/>
              <a:buChar char="•"/>
            </a:pPr>
            <a:r>
              <a:rPr lang="en-US" altLang="en-US" sz="2000" smtClean="0">
                <a:latin typeface="Trebuchet MS" pitchFamily="34" charset="0"/>
                <a:ea typeface="ＭＳ Ｐゴシック" pitchFamily="34" charset="-128"/>
              </a:rPr>
              <a:t>Social Relationships, Support &amp; Community</a:t>
            </a:r>
          </a:p>
          <a:p>
            <a:pPr marL="88900" lvl="1">
              <a:buFontTx/>
              <a:buChar char="•"/>
            </a:pPr>
            <a:r>
              <a:rPr lang="en-US" altLang="en-US" sz="2000" smtClean="0">
                <a:latin typeface="Trebuchet MS" pitchFamily="34" charset="0"/>
                <a:ea typeface="ＭＳ Ｐゴシック" pitchFamily="34" charset="-128"/>
              </a:rPr>
              <a:t>Pleasure, Play &amp; Leisure</a:t>
            </a:r>
          </a:p>
          <a:p>
            <a:pPr marL="88900" lvl="1">
              <a:buFontTx/>
              <a:buChar char="•"/>
            </a:pPr>
            <a:r>
              <a:rPr lang="en-US" altLang="en-US" sz="2000" smtClean="0">
                <a:latin typeface="Trebuchet MS" pitchFamily="34" charset="0"/>
                <a:ea typeface="ＭＳ Ｐゴシック" pitchFamily="34" charset="-128"/>
              </a:rPr>
              <a:t>Spirituality</a:t>
            </a:r>
          </a:p>
          <a:p>
            <a:pPr marL="88900" lvl="1">
              <a:buFontTx/>
              <a:buChar char="•"/>
            </a:pPr>
            <a:r>
              <a:rPr lang="en-US" altLang="en-US" sz="2000" smtClean="0">
                <a:latin typeface="Trebuchet MS" pitchFamily="34" charset="0"/>
                <a:ea typeface="ＭＳ Ｐゴシック" pitchFamily="34" charset="-128"/>
              </a:rPr>
              <a:t>Pacing &amp; Energy Conservation</a:t>
            </a:r>
          </a:p>
          <a:p>
            <a:pPr marL="88900" lvl="1">
              <a:buFontTx/>
              <a:buChar char="•"/>
            </a:pPr>
            <a:r>
              <a:rPr lang="en-US" altLang="en-US" sz="2000" smtClean="0">
                <a:latin typeface="Trebuchet MS" pitchFamily="34" charset="0"/>
                <a:ea typeface="ＭＳ Ｐゴシック" pitchFamily="34" charset="-128"/>
              </a:rPr>
              <a:t>Motivation </a:t>
            </a:r>
          </a:p>
          <a:p>
            <a:pPr marL="88900" lvl="1">
              <a:buFontTx/>
              <a:buChar char="•"/>
            </a:pPr>
            <a:r>
              <a:rPr lang="en-US" altLang="en-US" sz="2000" smtClean="0">
                <a:latin typeface="Trebuchet MS" pitchFamily="34" charset="0"/>
                <a:ea typeface="ＭＳ Ｐゴシック" pitchFamily="34" charset="-128"/>
              </a:rPr>
              <a:t>Roles</a:t>
            </a:r>
          </a:p>
          <a:p>
            <a:pPr marL="88900" lvl="1">
              <a:buFontTx/>
              <a:buChar char="•"/>
            </a:pPr>
            <a:r>
              <a:rPr lang="en-US" altLang="en-US" sz="2000" smtClean="0">
                <a:latin typeface="Trebuchet MS" pitchFamily="34" charset="0"/>
                <a:ea typeface="ＭＳ Ｐゴシック" pitchFamily="34" charset="-128"/>
              </a:rPr>
              <a:t>Attitude &amp; Mood</a:t>
            </a:r>
          </a:p>
          <a:p>
            <a:pPr marL="88900" lvl="1">
              <a:buFontTx/>
              <a:buChar char="•"/>
            </a:pPr>
            <a:r>
              <a:rPr lang="en-US" altLang="en-US" sz="2000" smtClean="0">
                <a:latin typeface="Trebuchet MS" pitchFamily="34" charset="0"/>
                <a:ea typeface="ＭＳ Ｐゴシック" pitchFamily="34" charset="-128"/>
              </a:rPr>
              <a:t>Daily Habits &amp; Routines</a:t>
            </a:r>
          </a:p>
          <a:p>
            <a:pPr marL="88900" lvl="1">
              <a:buFontTx/>
              <a:buChar char="•"/>
            </a:pPr>
            <a:endParaRPr lang="en-US" altLang="en-US" sz="2000" smtClean="0">
              <a:latin typeface="Trebuchet MS" pitchFamily="34" charset="0"/>
              <a:ea typeface="ＭＳ Ｐゴシック" pitchFamily="34" charset="-128"/>
            </a:endParaRPr>
          </a:p>
          <a:p>
            <a:pPr eaLnBrk="1" hangingPunct="1">
              <a:lnSpc>
                <a:spcPct val="150000"/>
              </a:lnSpc>
              <a:spcBef>
                <a:spcPct val="0"/>
              </a:spcBef>
            </a:pPr>
            <a:r>
              <a:rPr lang="en-US" altLang="en-US" sz="2800" smtClean="0">
                <a:latin typeface="Trebuchet MS" pitchFamily="34" charset="0"/>
                <a:ea typeface="ＭＳ Ｐゴシック" pitchFamily="34" charset="-128"/>
              </a:rPr>
              <a:t>Have a comprehensive background </a:t>
            </a:r>
          </a:p>
          <a:p>
            <a:pPr eaLnBrk="1" hangingPunct="1">
              <a:lnSpc>
                <a:spcPct val="150000"/>
              </a:lnSpc>
              <a:spcBef>
                <a:spcPct val="0"/>
              </a:spcBef>
            </a:pPr>
            <a:r>
              <a:rPr lang="en-US" altLang="en-US" sz="2800" smtClean="0">
                <a:latin typeface="Trebuchet MS" pitchFamily="34" charset="0"/>
                <a:ea typeface="ＭＳ Ｐゴシック" pitchFamily="34" charset="-128"/>
              </a:rPr>
              <a:t>Use a coordinated, multifaceted approach</a:t>
            </a:r>
          </a:p>
          <a:p>
            <a:pPr eaLnBrk="1" hangingPunct="1">
              <a:lnSpc>
                <a:spcPct val="150000"/>
              </a:lnSpc>
              <a:spcBef>
                <a:spcPct val="0"/>
              </a:spcBef>
            </a:pPr>
            <a:r>
              <a:rPr lang="en-US" altLang="en-US" sz="2800" smtClean="0">
                <a:latin typeface="Trebuchet MS" pitchFamily="34" charset="0"/>
                <a:ea typeface="ＭＳ Ｐゴシック" pitchFamily="34" charset="-128"/>
              </a:rPr>
              <a:t>Take into account typical life patterns such as: </a:t>
            </a:r>
          </a:p>
          <a:p>
            <a:pPr lvl="2" eaLnBrk="1" hangingPunct="1">
              <a:lnSpc>
                <a:spcPct val="150000"/>
              </a:lnSpc>
              <a:buFont typeface="Courier New" pitchFamily="49" charset="0"/>
              <a:buChar char="o"/>
            </a:pPr>
            <a:r>
              <a:rPr lang="en-US" altLang="en-US" smtClean="0">
                <a:latin typeface="Trebuchet MS" pitchFamily="34" charset="0"/>
                <a:ea typeface="ＭＳ Ｐゴシック" pitchFamily="34" charset="-128"/>
              </a:rPr>
              <a:t>health status</a:t>
            </a:r>
          </a:p>
          <a:p>
            <a:pPr lvl="2" eaLnBrk="1" hangingPunct="1">
              <a:lnSpc>
                <a:spcPct val="150000"/>
              </a:lnSpc>
              <a:buFont typeface="Courier New" pitchFamily="49" charset="0"/>
              <a:buChar char="o"/>
            </a:pPr>
            <a:r>
              <a:rPr lang="en-US" altLang="en-US" smtClean="0">
                <a:latin typeface="Trebuchet MS" pitchFamily="34" charset="0"/>
                <a:ea typeface="ＭＳ Ｐゴシック" pitchFamily="34" charset="-128"/>
              </a:rPr>
              <a:t>stress</a:t>
            </a:r>
          </a:p>
          <a:p>
            <a:pPr lvl="2" eaLnBrk="1" hangingPunct="1">
              <a:lnSpc>
                <a:spcPct val="150000"/>
              </a:lnSpc>
              <a:buFont typeface="Courier New" pitchFamily="49" charset="0"/>
              <a:buChar char="o"/>
            </a:pPr>
            <a:r>
              <a:rPr lang="en-US" altLang="en-US" smtClean="0">
                <a:latin typeface="Trebuchet MS" pitchFamily="34" charset="0"/>
                <a:ea typeface="ＭＳ Ｐゴシック" pitchFamily="34" charset="-128"/>
              </a:rPr>
              <a:t>work /activity demands</a:t>
            </a:r>
          </a:p>
          <a:p>
            <a:pPr lvl="2" eaLnBrk="1" hangingPunct="1">
              <a:lnSpc>
                <a:spcPct val="150000"/>
              </a:lnSpc>
              <a:buFont typeface="Courier New" pitchFamily="49" charset="0"/>
              <a:buChar char="o"/>
            </a:pPr>
            <a:r>
              <a:rPr lang="en-US" altLang="en-US" smtClean="0">
                <a:latin typeface="Trebuchet MS" pitchFamily="34" charset="0"/>
                <a:ea typeface="ＭＳ Ｐゴシック" pitchFamily="34" charset="-128"/>
              </a:rPr>
              <a:t>sources of motivation and pleasure</a:t>
            </a:r>
          </a:p>
          <a:p>
            <a:pPr eaLnBrk="1" hangingPunct="1">
              <a:lnSpc>
                <a:spcPct val="150000"/>
              </a:lnSpc>
            </a:pPr>
            <a:r>
              <a:rPr lang="en-US" altLang="en-US" sz="2400" smtClean="0">
                <a:ea typeface="ＭＳ Ｐゴシック" pitchFamily="34" charset="-128"/>
              </a:rPr>
              <a:t>Habit Training</a:t>
            </a:r>
            <a:endParaRPr lang="en-US" altLang="en-US" sz="2000" smtClean="0">
              <a:latin typeface="Trebuchet MS" pitchFamily="34" charset="0"/>
              <a:ea typeface="ＭＳ Ｐゴシック" pitchFamily="34" charset="-128"/>
            </a:endParaRPr>
          </a:p>
          <a:p>
            <a:endParaRPr lang="en-US" altLang="en-US" smtClean="0">
              <a:ea typeface="ＭＳ Ｐゴシック" pitchFamily="34" charset="-128"/>
            </a:endParaRPr>
          </a:p>
          <a:p>
            <a:endParaRPr lang="en-US" altLang="en-US" smtClean="0">
              <a:ea typeface="ＭＳ Ｐゴシック" pitchFamily="34" charset="-128"/>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096666D4-2036-4500-94DD-CA9DD579046E}" type="slidenum">
              <a:rPr lang="en-US" altLang="en-US" smtClean="0"/>
              <a:pPr/>
              <a:t>49</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ea typeface="ＭＳ Ｐゴシック" charset="-128"/>
              </a:rPr>
              <a:t>Mealtime influences</a:t>
            </a:r>
          </a:p>
          <a:p>
            <a:pPr eaLnBrk="1" hangingPunct="1">
              <a:spcBef>
                <a:spcPct val="0"/>
              </a:spcBef>
            </a:pPr>
            <a:r>
              <a:rPr lang="en-US" altLang="en-US" dirty="0" smtClean="0">
                <a:ea typeface="ＭＳ Ｐゴシック" charset="-128"/>
              </a:rPr>
              <a:t>Communication: sharing of day, current events, personal or family plans</a:t>
            </a:r>
          </a:p>
          <a:p>
            <a:pPr eaLnBrk="1" hangingPunct="1">
              <a:spcBef>
                <a:spcPct val="0"/>
              </a:spcBef>
            </a:pPr>
            <a:r>
              <a:rPr lang="en-US" altLang="en-US" dirty="0" smtClean="0">
                <a:ea typeface="ＭＳ Ｐゴシック" charset="-128"/>
              </a:rPr>
              <a:t>Socialization: learn social skills connected with family, sharing friendships; learning manners and consideration</a:t>
            </a:r>
          </a:p>
          <a:p>
            <a:pPr eaLnBrk="1" hangingPunct="1">
              <a:spcBef>
                <a:spcPct val="0"/>
              </a:spcBef>
            </a:pPr>
            <a:r>
              <a:rPr lang="en-US" altLang="en-US" dirty="0" smtClean="0">
                <a:ea typeface="ＭＳ Ｐゴシック" charset="-128"/>
              </a:rPr>
              <a:t>Culture: traditions or routines around mealtime, traditional foods; also differing beliefs from grandparents to child; ideas about breastfeeding</a:t>
            </a:r>
          </a:p>
          <a:p>
            <a:pPr eaLnBrk="1" hangingPunct="1">
              <a:spcBef>
                <a:spcPct val="0"/>
              </a:spcBef>
            </a:pPr>
            <a:r>
              <a:rPr lang="en-US" altLang="en-US" dirty="0" smtClean="0">
                <a:ea typeface="ＭＳ Ｐゴシック" charset="-128"/>
              </a:rPr>
              <a:t>Celebration: holidays, birthdays</a:t>
            </a:r>
          </a:p>
          <a:p>
            <a:pPr eaLnBrk="1" hangingPunct="1">
              <a:spcBef>
                <a:spcPct val="0"/>
              </a:spcBef>
            </a:pPr>
            <a:r>
              <a:rPr lang="en-US" altLang="en-US" dirty="0" smtClean="0">
                <a:ea typeface="ＭＳ Ｐゴシック" charset="-128"/>
              </a:rPr>
              <a:t>Physical growth: nutrition and nourishment, what is considered healthy</a:t>
            </a:r>
          </a:p>
          <a:p>
            <a:pPr eaLnBrk="1" hangingPunct="1">
              <a:spcBef>
                <a:spcPct val="0"/>
              </a:spcBef>
            </a:pPr>
            <a:r>
              <a:rPr lang="en-US" altLang="en-US" dirty="0" smtClean="0">
                <a:ea typeface="ＭＳ Ｐゴシック" charset="-128"/>
              </a:rPr>
              <a:t>Sensory: experience during meal, smells, tastes, flavors, colors, etc. </a:t>
            </a:r>
          </a:p>
          <a:p>
            <a:pPr eaLnBrk="1" hangingPunct="1"/>
            <a:r>
              <a:rPr lang="en-US" altLang="en-US" sz="1200" dirty="0" smtClean="0">
                <a:latin typeface="Trebuchet MS" pitchFamily="34" charset="0"/>
                <a:cs typeface="Trebuchet MS" pitchFamily="34" charset="0"/>
              </a:rPr>
              <a:t>Feeding, Eating, Swallowing</a:t>
            </a:r>
          </a:p>
          <a:p>
            <a:pPr eaLnBrk="1" hangingPunct="1"/>
            <a:r>
              <a:rPr lang="en-US" altLang="en-US" sz="1200" dirty="0" smtClean="0">
                <a:latin typeface="Trebuchet MS" pitchFamily="34" charset="0"/>
                <a:cs typeface="Trebuchet MS" pitchFamily="34" charset="0"/>
              </a:rPr>
              <a:t>Motor Coordination</a:t>
            </a:r>
          </a:p>
          <a:p>
            <a:pPr eaLnBrk="1" hangingPunct="1"/>
            <a:r>
              <a:rPr lang="en-US" altLang="en-US" sz="1200" dirty="0" smtClean="0">
                <a:latin typeface="Trebuchet MS" pitchFamily="34" charset="0"/>
                <a:cs typeface="Trebuchet MS" pitchFamily="34" charset="0"/>
              </a:rPr>
              <a:t>Sensory Processing</a:t>
            </a:r>
          </a:p>
          <a:p>
            <a:pPr eaLnBrk="1" hangingPunct="1"/>
            <a:r>
              <a:rPr lang="en-US" altLang="en-US" sz="1200" dirty="0" smtClean="0">
                <a:latin typeface="Trebuchet MS" pitchFamily="34" charset="0"/>
                <a:cs typeface="Trebuchet MS" pitchFamily="34" charset="0"/>
              </a:rPr>
              <a:t>Behavioral Organization/Emotional regulation</a:t>
            </a:r>
          </a:p>
          <a:p>
            <a:pPr eaLnBrk="1" hangingPunct="1"/>
            <a:r>
              <a:rPr lang="en-US" altLang="en-US" sz="1200" dirty="0" smtClean="0">
                <a:latin typeface="Trebuchet MS" pitchFamily="34" charset="0"/>
                <a:cs typeface="Trebuchet MS" pitchFamily="34" charset="0"/>
              </a:rPr>
              <a:t>Medical Status</a:t>
            </a:r>
          </a:p>
          <a:p>
            <a:r>
              <a:rPr lang="en-US" altLang="en-US" sz="1200" kern="1200" dirty="0" smtClean="0">
                <a:solidFill>
                  <a:schemeClr val="tx1"/>
                </a:solidFill>
                <a:latin typeface="+mn-lt"/>
                <a:ea typeface="+mn-ea"/>
                <a:cs typeface="Trebuchet MS" pitchFamily="34" charset="0"/>
              </a:rPr>
              <a:t>Feeding is critical to the infant’</a:t>
            </a:r>
            <a:r>
              <a:rPr lang="en-US" altLang="ja-JP" sz="1200" kern="1200" dirty="0" smtClean="0">
                <a:solidFill>
                  <a:schemeClr val="tx1"/>
                </a:solidFill>
                <a:latin typeface="+mn-lt"/>
                <a:ea typeface="+mn-ea"/>
                <a:cs typeface="Trebuchet MS" pitchFamily="34" charset="0"/>
              </a:rPr>
              <a:t>s basic survival</a:t>
            </a:r>
          </a:p>
          <a:p>
            <a:r>
              <a:rPr lang="en-US" altLang="en-US" sz="1200" kern="1200" dirty="0" smtClean="0">
                <a:solidFill>
                  <a:schemeClr val="tx1"/>
                </a:solidFill>
                <a:latin typeface="+mn-lt"/>
                <a:ea typeface="+mn-ea"/>
                <a:cs typeface="Trebuchet MS" pitchFamily="34" charset="0"/>
              </a:rPr>
              <a:t>Feeding is a primary developmental task</a:t>
            </a:r>
          </a:p>
          <a:p>
            <a:r>
              <a:rPr lang="en-US" altLang="en-US" sz="1200" kern="1200" dirty="0" smtClean="0">
                <a:solidFill>
                  <a:schemeClr val="tx1"/>
                </a:solidFill>
                <a:latin typeface="+mn-lt"/>
                <a:ea typeface="+mn-ea"/>
                <a:cs typeface="Trebuchet MS" pitchFamily="34" charset="0"/>
              </a:rPr>
              <a:t>Feeding is a behavior</a:t>
            </a:r>
          </a:p>
          <a:p>
            <a:r>
              <a:rPr lang="en-US" altLang="en-US" sz="1200" kern="1200" dirty="0" smtClean="0">
                <a:solidFill>
                  <a:schemeClr val="tx1"/>
                </a:solidFill>
                <a:latin typeface="+mn-lt"/>
                <a:ea typeface="+mn-ea"/>
                <a:cs typeface="Trebuchet MS" pitchFamily="34" charset="0"/>
              </a:rPr>
              <a:t>Feeding is a social and emotional experience</a:t>
            </a:r>
          </a:p>
          <a:p>
            <a:pPr lvl="1"/>
            <a:r>
              <a:rPr lang="en-US" altLang="en-US" sz="1800" kern="1200" dirty="0" smtClean="0">
                <a:solidFill>
                  <a:schemeClr val="tx1"/>
                </a:solidFill>
                <a:latin typeface="+mn-lt"/>
                <a:ea typeface="+mn-ea"/>
                <a:cs typeface="Trebuchet MS" pitchFamily="34" charset="0"/>
              </a:rPr>
              <a:t>It occurs within the context of the family system</a:t>
            </a:r>
          </a:p>
          <a:p>
            <a:pPr lvl="1"/>
            <a:r>
              <a:rPr lang="en-US" altLang="en-US" sz="1800" kern="1200" dirty="0" smtClean="0">
                <a:solidFill>
                  <a:schemeClr val="tx1"/>
                </a:solidFill>
                <a:latin typeface="+mn-lt"/>
                <a:ea typeface="+mn-ea"/>
                <a:cs typeface="Trebuchet MS" pitchFamily="34" charset="0"/>
              </a:rPr>
              <a:t>Parents play an important role in all aspects of feeding</a:t>
            </a:r>
          </a:p>
          <a:p>
            <a:pPr lvl="1"/>
            <a:r>
              <a:rPr lang="en-US" altLang="en-US" sz="1800" kern="1200" dirty="0" smtClean="0">
                <a:solidFill>
                  <a:schemeClr val="tx1"/>
                </a:solidFill>
                <a:latin typeface="+mn-lt"/>
                <a:ea typeface="+mn-ea"/>
                <a:cs typeface="Trebuchet MS" pitchFamily="34" charset="0"/>
              </a:rPr>
              <a:t>Feeding is informed by cultural factors</a:t>
            </a:r>
          </a:p>
          <a:p>
            <a:pPr eaLnBrk="1" hangingPunct="1">
              <a:spcBef>
                <a:spcPct val="0"/>
              </a:spcBef>
            </a:pPr>
            <a:endParaRPr lang="en-US" altLang="en-US" dirty="0" smtClean="0">
              <a:ea typeface="ＭＳ Ｐゴシック" charset="-128"/>
            </a:endParaRP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723E9854-0FA1-4AD8-8ED4-A4AA9C2F5E6E}" type="slidenum">
              <a:rPr lang="en-US" altLang="en-US"/>
              <a:pPr eaLnBrk="1" hangingPunct="1"/>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ea typeface="ＭＳ Ｐゴシック" pitchFamily="34" charset="-128"/>
              </a:rPr>
              <a:t>Person</a:t>
            </a:r>
          </a:p>
          <a:p>
            <a:r>
              <a:rPr lang="en-US" altLang="en-US" smtClean="0">
                <a:ea typeface="ＭＳ Ｐゴシック" pitchFamily="34" charset="-128"/>
              </a:rPr>
              <a:t>The person is a unique being who assumes multiple roles and cannot be separated from contextual influences. The person brings to the context a set of attributes, skills, knowledge and experience. Roles differ and vary in degree of importance depending on the environment and developmental stage of the person. The focus of analysis is on the behaviour of the person, such as:</a:t>
            </a:r>
          </a:p>
          <a:p>
            <a:r>
              <a:rPr lang="en-US" altLang="en-US" smtClean="0">
                <a:ea typeface="ＭＳ Ｐゴシック" pitchFamily="34" charset="-128"/>
              </a:rPr>
              <a:t>Motivation: interests, cultural relevance of activity</a:t>
            </a:r>
          </a:p>
          <a:p>
            <a:r>
              <a:rPr lang="en-US" altLang="en-US" smtClean="0">
                <a:ea typeface="ＭＳ Ｐゴシック" pitchFamily="34" charset="-128"/>
              </a:rPr>
              <a:t>Consider situations/conditions that precipitate emotional responses: failure, stress, distraction</a:t>
            </a:r>
          </a:p>
          <a:p>
            <a:r>
              <a:rPr lang="en-US" altLang="en-US" smtClean="0">
                <a:ea typeface="ＭＳ Ｐゴシック" pitchFamily="34" charset="-128"/>
              </a:rPr>
              <a:t>Degree of autonomy</a:t>
            </a:r>
          </a:p>
          <a:p>
            <a:r>
              <a:rPr lang="en-US" altLang="en-US" smtClean="0">
                <a:ea typeface="ＭＳ Ｐゴシック" pitchFamily="34" charset="-128"/>
              </a:rPr>
              <a:t>The basic assumptions of the model are that person is continually developing and is intrinsically motivated.</a:t>
            </a:r>
          </a:p>
          <a:p>
            <a:r>
              <a:rPr lang="en-US" altLang="en-US" b="1" smtClean="0">
                <a:ea typeface="ＭＳ Ｐゴシック" pitchFamily="34" charset="-128"/>
              </a:rPr>
              <a:t>Environment</a:t>
            </a:r>
          </a:p>
          <a:p>
            <a:r>
              <a:rPr lang="en-US" altLang="en-US" smtClean="0">
                <a:ea typeface="ＭＳ Ｐゴシック" pitchFamily="34" charset="-128"/>
              </a:rPr>
              <a:t>The environment is defined as the context within which occupational performance takes place and it is categorized into cultural, socioeconomic, institutional, physical and social. All the environmental categories are equally important to consider according to the model. The environment is considered from the unique perspective of the person, household, neighbourhood and/or community. Demands and cues about expected and appropriate behaviour are received from the environment continuously</a:t>
            </a:r>
          </a:p>
          <a:p>
            <a:r>
              <a:rPr lang="en-US" altLang="en-US" b="1" smtClean="0">
                <a:ea typeface="ＭＳ Ｐゴシック" pitchFamily="34" charset="-128"/>
              </a:rPr>
              <a:t>Occupation</a:t>
            </a:r>
          </a:p>
          <a:p>
            <a:r>
              <a:rPr lang="en-US" altLang="en-US" smtClean="0">
                <a:ea typeface="ＭＳ Ｐゴシック" pitchFamily="34" charset="-128"/>
              </a:rPr>
              <a:t>This is defined as self directed meaningful tasks and activities engaged in throughout a lifespan (Law et al, 1996:16). The model identifies the areas of occupation as self care, productivity and leisure. Occupations are engaged in to satisfy an intrinsic need for self-maintenance, expression, and life satisfaction and they are carried out within multiple contexts in fulfillment of developmentally appropriate roles. The temporal aspects that encompass the occupational routines of the person over time are important to consider.</a:t>
            </a:r>
          </a:p>
          <a:p>
            <a:r>
              <a:rPr lang="en-US" altLang="en-US" smtClean="0">
                <a:ea typeface="ＭＳ Ｐゴシック" pitchFamily="34" charset="-128"/>
              </a:rPr>
              <a:t>When analysing occupations the focus should be on characteristics of tasks (occupation), degree of structure, duration of activity, complexity of tasks and characteristics of task demands.</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0D9CADC4-6B06-4B06-A32F-8927F0A58F8B}" type="slidenum">
              <a:rPr lang="en-US" altLang="en-US" smtClean="0"/>
              <a:pPr/>
              <a:t>6</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social ecological model including individual (maternal circumstances and daily hassles, interpersonal (social supports and networks), organizational (child care, federally funded nutrition programs), and environmental (access and proximity to grocery stores, neighborhood safety, access to parks and recreational facilities). </a:t>
            </a:r>
          </a:p>
          <a:p>
            <a:endParaRPr lang="en-US" altLang="en-US" dirty="0" smtClean="0">
              <a:ea typeface="ＭＳ Ｐゴシック" pitchFamily="34" charset="-128"/>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C06C6585-E8C6-4D72-8C98-116B19592DDC}" type="slidenum">
              <a:rPr lang="en-US" altLang="en-US" smtClean="0"/>
              <a:pPr/>
              <a:t>7</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charset="-128"/>
              </a:rPr>
              <a:t>Alan Silverman, PhD </a:t>
            </a:r>
            <a:r>
              <a:rPr lang="en-US" altLang="en-US" i="1" smtClean="0">
                <a:ea typeface="ＭＳ Ｐゴシック" charset="-128"/>
              </a:rPr>
              <a:t>Interdisciplinary Care for Feeding Problems in Children, April 2010</a:t>
            </a:r>
            <a:endParaRPr lang="en-US" altLang="en-US" smtClean="0">
              <a:ea typeface="ＭＳ Ｐゴシック" charset="-128"/>
            </a:endParaRPr>
          </a:p>
          <a:p>
            <a:endParaRPr lang="en-US" altLang="en-US" smtClean="0">
              <a:ea typeface="ＭＳ Ｐゴシック" charset="-128"/>
            </a:endParaRP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7E05B52C-DD59-4487-805E-38F310694393}" type="slidenum">
              <a:rPr lang="en-US" altLang="en-US"/>
              <a:pPr eaLnBrk="1" hangingPunct="1"/>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Behavioral: food refusal, choking, gagging, and expulsion with</a:t>
            </a:r>
            <a:r>
              <a:rPr lang="en-US" baseline="0" dirty="0" smtClean="0"/>
              <a:t> </a:t>
            </a:r>
            <a:r>
              <a:rPr lang="en-US" dirty="0" smtClean="0"/>
              <a:t>no medical basis</a:t>
            </a:r>
          </a:p>
          <a:p>
            <a:r>
              <a:rPr lang="en-US" dirty="0" smtClean="0"/>
              <a:t>Sensory:</a:t>
            </a:r>
            <a:r>
              <a:rPr lang="en-US" baseline="0" dirty="0" smtClean="0"/>
              <a:t> </a:t>
            </a:r>
            <a:r>
              <a:rPr lang="en-US" dirty="0" smtClean="0"/>
              <a:t>textural aversions to specific kinds of foods, usually involving the</a:t>
            </a:r>
            <a:r>
              <a:rPr lang="en-US" baseline="0" dirty="0" smtClean="0"/>
              <a:t> </a:t>
            </a:r>
            <a:r>
              <a:rPr lang="en-US" dirty="0" smtClean="0"/>
              <a:t>refusal of foods with greater texture</a:t>
            </a:r>
            <a:r>
              <a:rPr lang="en-US" baseline="0" dirty="0" smtClean="0"/>
              <a:t> or mixed textures</a:t>
            </a:r>
          </a:p>
          <a:p>
            <a:r>
              <a:rPr lang="en-US" baseline="0" dirty="0" smtClean="0"/>
              <a:t>Underlying feeding disorder: aberrant feeding behaviors, maladaptive feeding behavior, problem feeding behavior) in children with ASD as selective acceptance of food or refusal to eat many or most foods with no known medical explanation.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8BB8CEC-7E66-4584-8D84-3CE0BD26E41C}" type="slidenum">
              <a:rPr lang="en-US" smtClean="0"/>
              <a:t>9</a:t>
            </a:fld>
            <a:endParaRPr lang="en-US"/>
          </a:p>
        </p:txBody>
      </p:sp>
    </p:spTree>
    <p:extLst>
      <p:ext uri="{BB962C8B-B14F-4D97-AF65-F5344CB8AC3E}">
        <p14:creationId xmlns:p14="http://schemas.microsoft.com/office/powerpoint/2010/main" val="2525250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Foods</a:t>
            </a:r>
            <a:r>
              <a:rPr lang="en-US" baseline="0" dirty="0" smtClean="0"/>
              <a:t> touching</a:t>
            </a:r>
          </a:p>
          <a:p>
            <a:r>
              <a:rPr lang="en-US" baseline="0" dirty="0" smtClean="0"/>
              <a:t>Certain utensils used</a:t>
            </a:r>
            <a:endParaRPr lang="en-US" dirty="0"/>
          </a:p>
        </p:txBody>
      </p:sp>
      <p:sp>
        <p:nvSpPr>
          <p:cNvPr id="4" name="Slide Number Placeholder 3"/>
          <p:cNvSpPr>
            <a:spLocks noGrp="1"/>
          </p:cNvSpPr>
          <p:nvPr>
            <p:ph type="sldNum" sz="quarter" idx="10"/>
          </p:nvPr>
        </p:nvSpPr>
        <p:spPr/>
        <p:txBody>
          <a:bodyPr/>
          <a:lstStyle/>
          <a:p>
            <a:fld id="{88BB8CEC-7E66-4584-8D84-3CE0BD26E41C}" type="slidenum">
              <a:rPr lang="en-US" smtClean="0"/>
              <a:t>10</a:t>
            </a:fld>
            <a:endParaRPr lang="en-US"/>
          </a:p>
        </p:txBody>
      </p:sp>
    </p:spTree>
    <p:extLst>
      <p:ext uri="{BB962C8B-B14F-4D97-AF65-F5344CB8AC3E}">
        <p14:creationId xmlns:p14="http://schemas.microsoft.com/office/powerpoint/2010/main" val="3436201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6564C1-33B7-4E47-846A-7476623BD578}" type="datetimeFigureOut">
              <a:rPr lang="en-US" smtClean="0"/>
              <a:t>9/26/2014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CE47F0-2AFD-447F-9967-7680F519C648}" type="slidenum">
              <a:rPr lang="en-US" smtClean="0"/>
              <a:t>‹#›</a:t>
            </a:fld>
            <a:endParaRPr lang="en-US"/>
          </a:p>
        </p:txBody>
      </p:sp>
    </p:spTree>
    <p:extLst>
      <p:ext uri="{BB962C8B-B14F-4D97-AF65-F5344CB8AC3E}">
        <p14:creationId xmlns:p14="http://schemas.microsoft.com/office/powerpoint/2010/main" val="2390707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6564C1-33B7-4E47-846A-7476623BD578}" type="datetimeFigureOut">
              <a:rPr lang="en-US" smtClean="0"/>
              <a:t>9/26/2014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CE47F0-2AFD-447F-9967-7680F519C648}" type="slidenum">
              <a:rPr lang="en-US" smtClean="0"/>
              <a:t>‹#›</a:t>
            </a:fld>
            <a:endParaRPr lang="en-US"/>
          </a:p>
        </p:txBody>
      </p:sp>
    </p:spTree>
    <p:extLst>
      <p:ext uri="{BB962C8B-B14F-4D97-AF65-F5344CB8AC3E}">
        <p14:creationId xmlns:p14="http://schemas.microsoft.com/office/powerpoint/2010/main" val="3624737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6564C1-33B7-4E47-846A-7476623BD578}" type="datetimeFigureOut">
              <a:rPr lang="en-US" smtClean="0"/>
              <a:t>9/26/2014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CE47F0-2AFD-447F-9967-7680F519C648}" type="slidenum">
              <a:rPr lang="en-US" smtClean="0"/>
              <a:t>‹#›</a:t>
            </a:fld>
            <a:endParaRPr lang="en-US"/>
          </a:p>
        </p:txBody>
      </p:sp>
    </p:spTree>
    <p:extLst>
      <p:ext uri="{BB962C8B-B14F-4D97-AF65-F5344CB8AC3E}">
        <p14:creationId xmlns:p14="http://schemas.microsoft.com/office/powerpoint/2010/main" val="2188547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6564C1-33B7-4E47-846A-7476623BD578}" type="datetimeFigureOut">
              <a:rPr lang="en-US" smtClean="0"/>
              <a:t>9/26/2014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CE47F0-2AFD-447F-9967-7680F519C648}" type="slidenum">
              <a:rPr lang="en-US" smtClean="0"/>
              <a:t>‹#›</a:t>
            </a:fld>
            <a:endParaRPr lang="en-US"/>
          </a:p>
        </p:txBody>
      </p:sp>
    </p:spTree>
    <p:extLst>
      <p:ext uri="{BB962C8B-B14F-4D97-AF65-F5344CB8AC3E}">
        <p14:creationId xmlns:p14="http://schemas.microsoft.com/office/powerpoint/2010/main" val="3319105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6564C1-33B7-4E47-846A-7476623BD578}" type="datetimeFigureOut">
              <a:rPr lang="en-US" smtClean="0"/>
              <a:t>9/26/2014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CE47F0-2AFD-447F-9967-7680F519C648}" type="slidenum">
              <a:rPr lang="en-US" smtClean="0"/>
              <a:t>‹#›</a:t>
            </a:fld>
            <a:endParaRPr lang="en-US"/>
          </a:p>
        </p:txBody>
      </p:sp>
    </p:spTree>
    <p:extLst>
      <p:ext uri="{BB962C8B-B14F-4D97-AF65-F5344CB8AC3E}">
        <p14:creationId xmlns:p14="http://schemas.microsoft.com/office/powerpoint/2010/main" val="4161856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6564C1-33B7-4E47-846A-7476623BD578}" type="datetimeFigureOut">
              <a:rPr lang="en-US" smtClean="0"/>
              <a:t>9/26/2014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CE47F0-2AFD-447F-9967-7680F519C648}" type="slidenum">
              <a:rPr lang="en-US" smtClean="0"/>
              <a:t>‹#›</a:t>
            </a:fld>
            <a:endParaRPr lang="en-US"/>
          </a:p>
        </p:txBody>
      </p:sp>
    </p:spTree>
    <p:extLst>
      <p:ext uri="{BB962C8B-B14F-4D97-AF65-F5344CB8AC3E}">
        <p14:creationId xmlns:p14="http://schemas.microsoft.com/office/powerpoint/2010/main" val="389078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6564C1-33B7-4E47-846A-7476623BD578}" type="datetimeFigureOut">
              <a:rPr lang="en-US" smtClean="0"/>
              <a:t>9/26/2014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CE47F0-2AFD-447F-9967-7680F519C648}" type="slidenum">
              <a:rPr lang="en-US" smtClean="0"/>
              <a:t>‹#›</a:t>
            </a:fld>
            <a:endParaRPr lang="en-US"/>
          </a:p>
        </p:txBody>
      </p:sp>
    </p:spTree>
    <p:extLst>
      <p:ext uri="{BB962C8B-B14F-4D97-AF65-F5344CB8AC3E}">
        <p14:creationId xmlns:p14="http://schemas.microsoft.com/office/powerpoint/2010/main" val="394194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6564C1-33B7-4E47-846A-7476623BD578}" type="datetimeFigureOut">
              <a:rPr lang="en-US" smtClean="0"/>
              <a:t>9/26/2014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CE47F0-2AFD-447F-9967-7680F519C648}" type="slidenum">
              <a:rPr lang="en-US" smtClean="0"/>
              <a:t>‹#›</a:t>
            </a:fld>
            <a:endParaRPr lang="en-US"/>
          </a:p>
        </p:txBody>
      </p:sp>
    </p:spTree>
    <p:extLst>
      <p:ext uri="{BB962C8B-B14F-4D97-AF65-F5344CB8AC3E}">
        <p14:creationId xmlns:p14="http://schemas.microsoft.com/office/powerpoint/2010/main" val="1834157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564C1-33B7-4E47-846A-7476623BD578}" type="datetimeFigureOut">
              <a:rPr lang="en-US" smtClean="0"/>
              <a:t>9/26/2014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CE47F0-2AFD-447F-9967-7680F519C648}" type="slidenum">
              <a:rPr lang="en-US" smtClean="0"/>
              <a:t>‹#›</a:t>
            </a:fld>
            <a:endParaRPr lang="en-US"/>
          </a:p>
        </p:txBody>
      </p:sp>
    </p:spTree>
    <p:extLst>
      <p:ext uri="{BB962C8B-B14F-4D97-AF65-F5344CB8AC3E}">
        <p14:creationId xmlns:p14="http://schemas.microsoft.com/office/powerpoint/2010/main" val="4021599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6564C1-33B7-4E47-846A-7476623BD578}" type="datetimeFigureOut">
              <a:rPr lang="en-US" smtClean="0"/>
              <a:t>9/26/2014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CE47F0-2AFD-447F-9967-7680F519C648}" type="slidenum">
              <a:rPr lang="en-US" smtClean="0"/>
              <a:t>‹#›</a:t>
            </a:fld>
            <a:endParaRPr lang="en-US"/>
          </a:p>
        </p:txBody>
      </p:sp>
    </p:spTree>
    <p:extLst>
      <p:ext uri="{BB962C8B-B14F-4D97-AF65-F5344CB8AC3E}">
        <p14:creationId xmlns:p14="http://schemas.microsoft.com/office/powerpoint/2010/main" val="193214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6564C1-33B7-4E47-846A-7476623BD578}" type="datetimeFigureOut">
              <a:rPr lang="en-US" smtClean="0"/>
              <a:t>9/26/2014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CE47F0-2AFD-447F-9967-7680F519C648}" type="slidenum">
              <a:rPr lang="en-US" smtClean="0"/>
              <a:t>‹#›</a:t>
            </a:fld>
            <a:endParaRPr lang="en-US"/>
          </a:p>
        </p:txBody>
      </p:sp>
    </p:spTree>
    <p:extLst>
      <p:ext uri="{BB962C8B-B14F-4D97-AF65-F5344CB8AC3E}">
        <p14:creationId xmlns:p14="http://schemas.microsoft.com/office/powerpoint/2010/main" val="74153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85800"/>
            <a:ext cx="8229600" cy="7318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564C1-33B7-4E47-846A-7476623BD578}" type="datetimeFigureOut">
              <a:rPr lang="en-US" smtClean="0"/>
              <a:t>9/26/2014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E47F0-2AFD-447F-9967-7680F519C648}" type="slidenum">
              <a:rPr lang="en-US" smtClean="0"/>
              <a:t>‹#›</a:t>
            </a:fld>
            <a:endParaRPr lang="en-US"/>
          </a:p>
        </p:txBody>
      </p:sp>
      <p:sp>
        <p:nvSpPr>
          <p:cNvPr id="7" name="Rectangle 6"/>
          <p:cNvSpPr/>
          <p:nvPr userDrawn="1"/>
        </p:nvSpPr>
        <p:spPr>
          <a:xfrm>
            <a:off x="0" y="-1"/>
            <a:ext cx="9144000" cy="533401"/>
          </a:xfrm>
          <a:prstGeom prst="rect">
            <a:avLst/>
          </a:prstGeom>
          <a:solidFill>
            <a:srgbClr val="991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5334000" cy="533400"/>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32342" y="1"/>
            <a:ext cx="1835458" cy="535342"/>
          </a:xfrm>
          <a:prstGeom prst="rect">
            <a:avLst/>
          </a:prstGeom>
        </p:spPr>
      </p:pic>
    </p:spTree>
    <p:extLst>
      <p:ext uri="{BB962C8B-B14F-4D97-AF65-F5344CB8AC3E}">
        <p14:creationId xmlns:p14="http://schemas.microsoft.com/office/powerpoint/2010/main" val="3130294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www.sosapproach-conferences.com/about-us/sos-approach-to-feedin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52400" y="1828800"/>
            <a:ext cx="8839200" cy="2057400"/>
          </a:xfrm>
        </p:spPr>
        <p:txBody>
          <a:bodyPr>
            <a:normAutofit/>
          </a:bodyPr>
          <a:lstStyle/>
          <a:p>
            <a:r>
              <a:rPr lang="en-US" sz="4000" b="1" dirty="0"/>
              <a:t>Maintaining </a:t>
            </a:r>
            <a:r>
              <a:rPr lang="en-US" sz="4000" b="1" dirty="0" smtClean="0"/>
              <a:t>Healthy </a:t>
            </a:r>
            <a:r>
              <a:rPr lang="en-US" sz="4000" b="1" dirty="0"/>
              <a:t>Weight in Children with ASD: Strategies for Picky Eaters and Mealtime Rigidity</a:t>
            </a:r>
            <a:endParaRPr lang="es-CL" altLang="en-US" sz="4000" b="1" dirty="0" smtClean="0">
              <a:ea typeface="ＭＳ Ｐゴシック" pitchFamily="34" charset="-128"/>
            </a:endParaRPr>
          </a:p>
        </p:txBody>
      </p:sp>
      <p:sp>
        <p:nvSpPr>
          <p:cNvPr id="2051" name="Subtitle 2"/>
          <p:cNvSpPr>
            <a:spLocks noGrp="1"/>
          </p:cNvSpPr>
          <p:nvPr>
            <p:ph type="subTitle" idx="1"/>
          </p:nvPr>
        </p:nvSpPr>
        <p:spPr>
          <a:xfrm>
            <a:off x="609600" y="4267200"/>
            <a:ext cx="8077200" cy="1752600"/>
          </a:xfrm>
        </p:spPr>
        <p:txBody>
          <a:bodyPr>
            <a:normAutofit/>
          </a:bodyPr>
          <a:lstStyle/>
          <a:p>
            <a:pPr eaLnBrk="1" hangingPunct="1"/>
            <a:r>
              <a:rPr lang="en-US" altLang="en-US" sz="2400" b="1" dirty="0" smtClean="0">
                <a:solidFill>
                  <a:srgbClr val="990033"/>
                </a:solidFill>
                <a:ea typeface="ＭＳ Ｐゴシック" pitchFamily="34" charset="-128"/>
              </a:rPr>
              <a:t>Karen Park, OTD, OTR/L, SWC, CLE</a:t>
            </a:r>
          </a:p>
          <a:p>
            <a:pPr eaLnBrk="1" hangingPunct="1"/>
            <a:r>
              <a:rPr lang="en-US" altLang="en-US" sz="2400" b="1" dirty="0" smtClean="0">
                <a:solidFill>
                  <a:srgbClr val="990033"/>
                </a:solidFill>
                <a:ea typeface="ＭＳ Ｐゴシック" pitchFamily="34" charset="-128"/>
              </a:rPr>
              <a:t>October 17, 2014</a:t>
            </a:r>
          </a:p>
          <a:p>
            <a:pPr eaLnBrk="1" hangingPunct="1"/>
            <a:r>
              <a:rPr lang="en-US" altLang="en-US" sz="2400" b="1" dirty="0" smtClean="0">
                <a:solidFill>
                  <a:srgbClr val="990033"/>
                </a:solidFill>
                <a:ea typeface="ＭＳ Ｐゴシック" pitchFamily="34" charset="-128"/>
              </a:rPr>
              <a:t>The HELP Group Summit 2014</a:t>
            </a:r>
          </a:p>
          <a:p>
            <a:pPr algn="l" eaLnBrk="1" hangingPunct="1"/>
            <a:endParaRPr lang="en-US" altLang="en-US" sz="2400" b="1" dirty="0" smtClean="0">
              <a:solidFill>
                <a:schemeClr val="tx2"/>
              </a:solidFill>
              <a:ea typeface="ＭＳ Ｐゴシック" pitchFamily="34" charset="-128"/>
            </a:endParaRPr>
          </a:p>
          <a:p>
            <a:pPr algn="r" eaLnBrk="1" hangingPunct="1"/>
            <a:endParaRPr lang="en-US" altLang="en-US" sz="2400" b="1" dirty="0" smtClean="0">
              <a:solidFill>
                <a:schemeClr val="tx2"/>
              </a:solidFill>
              <a:ea typeface="ＭＳ Ｐゴシック" pitchFamily="34" charset="-128"/>
            </a:endParaRPr>
          </a:p>
          <a:p>
            <a:pPr algn="l" eaLnBrk="1" hangingPunct="1"/>
            <a:endParaRPr lang="en-US" altLang="en-US" sz="2400" b="1" dirty="0" smtClean="0">
              <a:solidFill>
                <a:schemeClr val="tx2"/>
              </a:solidFill>
              <a:ea typeface="ＭＳ Ｐゴシック" pitchFamily="34" charset="-128"/>
            </a:endParaRPr>
          </a:p>
          <a:p>
            <a:pPr algn="r" eaLnBrk="1" hangingPunct="1"/>
            <a:endParaRPr lang="en-US" altLang="en-US" sz="2400" b="1" dirty="0" smtClean="0">
              <a:solidFill>
                <a:schemeClr val="tx2"/>
              </a:solidFill>
              <a:ea typeface="ＭＳ Ｐゴシック" pitchFamily="34" charset="-128"/>
            </a:endParaRPr>
          </a:p>
        </p:txBody>
      </p:sp>
    </p:spTree>
    <p:extLst>
      <p:ext uri="{BB962C8B-B14F-4D97-AF65-F5344CB8AC3E}">
        <p14:creationId xmlns:p14="http://schemas.microsoft.com/office/powerpoint/2010/main" val="2933009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990033"/>
                </a:solidFill>
              </a:rPr>
              <a:t>Feeding Disorders and ASD</a:t>
            </a:r>
            <a:endParaRPr lang="en-US" b="1" dirty="0">
              <a:solidFill>
                <a:srgbClr val="990033"/>
              </a:solidFill>
            </a:endParaRPr>
          </a:p>
        </p:txBody>
      </p:sp>
      <p:sp>
        <p:nvSpPr>
          <p:cNvPr id="3" name="Content Placeholder 2"/>
          <p:cNvSpPr>
            <a:spLocks noGrp="1"/>
          </p:cNvSpPr>
          <p:nvPr>
            <p:ph idx="1"/>
          </p:nvPr>
        </p:nvSpPr>
        <p:spPr>
          <a:xfrm>
            <a:off x="457200" y="1600200"/>
            <a:ext cx="5181600" cy="4114800"/>
          </a:xfrm>
        </p:spPr>
        <p:txBody>
          <a:bodyPr>
            <a:normAutofit/>
          </a:bodyPr>
          <a:lstStyle/>
          <a:p>
            <a:r>
              <a:rPr lang="en-US" dirty="0" smtClean="0"/>
              <a:t>Child Factors</a:t>
            </a:r>
          </a:p>
          <a:p>
            <a:pPr lvl="1"/>
            <a:r>
              <a:rPr lang="en-US" dirty="0" smtClean="0"/>
              <a:t>Concentration </a:t>
            </a:r>
            <a:r>
              <a:rPr lang="en-US" dirty="0"/>
              <a:t>on </a:t>
            </a:r>
            <a:r>
              <a:rPr lang="en-US" dirty="0" smtClean="0"/>
              <a:t>detail</a:t>
            </a:r>
          </a:p>
          <a:p>
            <a:pPr lvl="1"/>
            <a:r>
              <a:rPr lang="en-US" dirty="0" smtClean="0"/>
              <a:t>Fear of novelty/ritualistic</a:t>
            </a:r>
          </a:p>
          <a:p>
            <a:pPr lvl="1"/>
            <a:r>
              <a:rPr lang="en-US" dirty="0" smtClean="0"/>
              <a:t>Sensory processing impairments</a:t>
            </a:r>
          </a:p>
          <a:p>
            <a:pPr lvl="1"/>
            <a:r>
              <a:rPr lang="en-US" dirty="0">
                <a:solidFill>
                  <a:srgbClr val="FF0000"/>
                </a:solidFill>
              </a:rPr>
              <a:t>D</a:t>
            </a:r>
            <a:r>
              <a:rPr lang="en-US" dirty="0" smtClean="0">
                <a:solidFill>
                  <a:srgbClr val="FF0000"/>
                </a:solidFill>
              </a:rPr>
              <a:t>eficits </a:t>
            </a:r>
            <a:r>
              <a:rPr lang="en-US" dirty="0">
                <a:solidFill>
                  <a:srgbClr val="FF0000"/>
                </a:solidFill>
              </a:rPr>
              <a:t>in social </a:t>
            </a:r>
            <a:r>
              <a:rPr lang="en-US" dirty="0" smtClean="0">
                <a:solidFill>
                  <a:srgbClr val="FF0000"/>
                </a:solidFill>
              </a:rPr>
              <a:t>compliance</a:t>
            </a:r>
          </a:p>
          <a:p>
            <a:pPr lvl="1"/>
            <a:r>
              <a:rPr lang="en-US" dirty="0"/>
              <a:t>B</a:t>
            </a:r>
            <a:r>
              <a:rPr lang="en-US" dirty="0" smtClean="0"/>
              <a:t>iological </a:t>
            </a:r>
            <a:r>
              <a:rPr lang="en-US" dirty="0"/>
              <a:t>food </a:t>
            </a:r>
            <a:r>
              <a:rPr lang="en-US" dirty="0" smtClean="0"/>
              <a:t>intolerance</a:t>
            </a:r>
            <a:br>
              <a:rPr lang="en-US" dirty="0" smtClean="0"/>
            </a:br>
            <a:r>
              <a:rPr lang="en-US" dirty="0" smtClean="0"/>
              <a:t>gut-based, GI factors </a:t>
            </a:r>
          </a:p>
          <a:p>
            <a:pPr marL="0" indent="0">
              <a:buNone/>
            </a:pPr>
            <a:endParaRPr lang="en-US" sz="4400" b="1" dirty="0" smtClean="0"/>
          </a:p>
        </p:txBody>
      </p:sp>
      <p:pic>
        <p:nvPicPr>
          <p:cNvPr id="4" name="Picture 2" descr="C:\Users\user\Desktop\getty_rm_photo_of_toddler_crying_at_table_with_popcorn.jpg"/>
          <p:cNvPicPr>
            <a:picLocks noChangeAspect="1" noChangeArrowheads="1"/>
          </p:cNvPicPr>
          <p:nvPr/>
        </p:nvPicPr>
        <p:blipFill rotWithShape="1">
          <a:blip r:embed="rId3">
            <a:extLst>
              <a:ext uri="{28A0092B-C50C-407E-A947-70E740481C1C}">
                <a14:useLocalDpi xmlns:a14="http://schemas.microsoft.com/office/drawing/2010/main" val="0"/>
              </a:ext>
            </a:extLst>
          </a:blip>
          <a:srcRect l="17747" r="21822"/>
          <a:stretch/>
        </p:blipFill>
        <p:spPr bwMode="auto">
          <a:xfrm>
            <a:off x="5479337" y="1676400"/>
            <a:ext cx="3512263" cy="3949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5867400"/>
            <a:ext cx="8610600" cy="769441"/>
          </a:xfrm>
          <a:prstGeom prst="rect">
            <a:avLst/>
          </a:prstGeom>
        </p:spPr>
        <p:txBody>
          <a:bodyPr wrap="square">
            <a:spAutoFit/>
          </a:bodyPr>
          <a:lstStyle/>
          <a:p>
            <a:pPr algn="ctr"/>
            <a:r>
              <a:rPr lang="en-US" sz="4400" b="1" dirty="0" smtClean="0"/>
              <a:t>**Mealtime Behaviors** </a:t>
            </a:r>
            <a:endParaRPr lang="en-US" sz="4400" dirty="0"/>
          </a:p>
        </p:txBody>
      </p:sp>
    </p:spTree>
    <p:extLst>
      <p:ext uri="{BB962C8B-B14F-4D97-AF65-F5344CB8AC3E}">
        <p14:creationId xmlns:p14="http://schemas.microsoft.com/office/powerpoint/2010/main" val="272288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990033"/>
                </a:solidFill>
              </a:rPr>
              <a:t>Feeding Disorders and ASD</a:t>
            </a:r>
            <a:endParaRPr lang="en-US" b="1" dirty="0">
              <a:solidFill>
                <a:srgbClr val="990033"/>
              </a:solidFill>
            </a:endParaRPr>
          </a:p>
        </p:txBody>
      </p:sp>
      <p:sp>
        <p:nvSpPr>
          <p:cNvPr id="3" name="Content Placeholder 2"/>
          <p:cNvSpPr>
            <a:spLocks noGrp="1"/>
          </p:cNvSpPr>
          <p:nvPr>
            <p:ph idx="1"/>
          </p:nvPr>
        </p:nvSpPr>
        <p:spPr/>
        <p:txBody>
          <a:bodyPr/>
          <a:lstStyle/>
          <a:p>
            <a:r>
              <a:rPr lang="en-US" dirty="0" smtClean="0"/>
              <a:t>Caregiver/Environmental </a:t>
            </a:r>
            <a:r>
              <a:rPr lang="en-US" dirty="0"/>
              <a:t>Factors</a:t>
            </a:r>
          </a:p>
          <a:p>
            <a:pPr lvl="1"/>
            <a:r>
              <a:rPr lang="en-US" dirty="0" smtClean="0"/>
              <a:t>Caregiver/family values</a:t>
            </a:r>
          </a:p>
          <a:p>
            <a:pPr lvl="1"/>
            <a:r>
              <a:rPr lang="en-US" dirty="0" smtClean="0"/>
              <a:t>Caregiver attitude towards child’s abilities and challenges</a:t>
            </a:r>
            <a:endParaRPr lang="en-US" dirty="0"/>
          </a:p>
          <a:p>
            <a:pPr lvl="1"/>
            <a:r>
              <a:rPr lang="en-US" dirty="0"/>
              <a:t>Reinforcement of negative feeding patterns</a:t>
            </a:r>
          </a:p>
          <a:p>
            <a:pPr lvl="1"/>
            <a:r>
              <a:rPr lang="en-US" dirty="0"/>
              <a:t>Communication difficulties</a:t>
            </a:r>
          </a:p>
          <a:p>
            <a:endParaRPr lang="en-US" dirty="0"/>
          </a:p>
        </p:txBody>
      </p:sp>
    </p:spTree>
    <p:extLst>
      <p:ext uri="{BB962C8B-B14F-4D97-AF65-F5344CB8AC3E}">
        <p14:creationId xmlns:p14="http://schemas.microsoft.com/office/powerpoint/2010/main" val="680112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Autofit/>
          </a:bodyPr>
          <a:lstStyle/>
          <a:p>
            <a:r>
              <a:rPr lang="en-US" altLang="en-US" b="1" dirty="0" smtClean="0">
                <a:solidFill>
                  <a:srgbClr val="990033"/>
                </a:solidFill>
                <a:cs typeface="Trebuchet MS" pitchFamily="34" charset="0"/>
              </a:rPr>
              <a:t>Implications of Feeding Disorders</a:t>
            </a:r>
          </a:p>
        </p:txBody>
      </p:sp>
      <p:sp>
        <p:nvSpPr>
          <p:cNvPr id="3" name="Content Placeholder 2"/>
          <p:cNvSpPr>
            <a:spLocks noGrp="1"/>
          </p:cNvSpPr>
          <p:nvPr>
            <p:ph idx="1"/>
          </p:nvPr>
        </p:nvSpPr>
        <p:spPr/>
        <p:txBody>
          <a:bodyPr/>
          <a:lstStyle/>
          <a:p>
            <a:pPr marL="346075" lvl="1" indent="-346075">
              <a:spcBef>
                <a:spcPts val="25"/>
              </a:spcBef>
              <a:buFont typeface="Arial" charset="0"/>
              <a:buChar char="•"/>
            </a:pPr>
            <a:r>
              <a:rPr lang="en-US" altLang="en-US" sz="3200" dirty="0">
                <a:cs typeface="Trebuchet MS" pitchFamily="34" charset="0"/>
              </a:rPr>
              <a:t>Nutritional impact and healthy weight</a:t>
            </a:r>
          </a:p>
          <a:p>
            <a:pPr marL="346075" lvl="1" indent="-346075">
              <a:spcBef>
                <a:spcPts val="25"/>
              </a:spcBef>
              <a:buFont typeface="Arial" charset="0"/>
              <a:buChar char="•"/>
            </a:pPr>
            <a:r>
              <a:rPr lang="en-US" altLang="en-US" sz="3200" dirty="0" smtClean="0">
                <a:latin typeface="+mj-lt"/>
                <a:cs typeface="Trebuchet MS" pitchFamily="34" charset="0"/>
              </a:rPr>
              <a:t>Attachment </a:t>
            </a:r>
            <a:r>
              <a:rPr lang="en-US" altLang="en-US" sz="3200" dirty="0">
                <a:latin typeface="+mj-lt"/>
                <a:cs typeface="Trebuchet MS" pitchFamily="34" charset="0"/>
              </a:rPr>
              <a:t>may be negatively affected</a:t>
            </a:r>
          </a:p>
          <a:p>
            <a:pPr marL="346075" lvl="1" indent="-346075">
              <a:spcBef>
                <a:spcPts val="25"/>
              </a:spcBef>
              <a:buFont typeface="Arial" charset="0"/>
              <a:buChar char="•"/>
            </a:pPr>
            <a:r>
              <a:rPr lang="en-US" altLang="en-US" sz="3200" dirty="0" smtClean="0">
                <a:latin typeface="+mj-lt"/>
                <a:cs typeface="Trebuchet MS" pitchFamily="34" charset="0"/>
              </a:rPr>
              <a:t>Early feeding difficulties persist over time</a:t>
            </a:r>
          </a:p>
          <a:p>
            <a:pPr marL="346075" lvl="1" indent="-346075">
              <a:spcBef>
                <a:spcPts val="25"/>
              </a:spcBef>
              <a:buFont typeface="Arial" charset="0"/>
              <a:buChar char="•"/>
            </a:pPr>
            <a:r>
              <a:rPr lang="en-US" altLang="en-US" sz="3200" dirty="0" smtClean="0">
                <a:latin typeface="+mj-lt"/>
                <a:cs typeface="Trebuchet MS" pitchFamily="34" charset="0"/>
              </a:rPr>
              <a:t>Untreated feeding difficulties may evolve into eating disorders in adolescence and adulthood</a:t>
            </a:r>
          </a:p>
          <a:p>
            <a:pPr marL="346075" lvl="1" indent="-346075">
              <a:spcBef>
                <a:spcPts val="25"/>
              </a:spcBef>
              <a:buFont typeface="Arial" charset="0"/>
              <a:buChar char="•"/>
            </a:pPr>
            <a:r>
              <a:rPr lang="en-US" altLang="en-US" sz="3200" dirty="0" smtClean="0">
                <a:latin typeface="+mj-lt"/>
                <a:cs typeface="Trebuchet MS" pitchFamily="34" charset="0"/>
              </a:rPr>
              <a:t>Caregivers experience heightened parenting-related stress</a:t>
            </a:r>
          </a:p>
          <a:p>
            <a:endParaRPr lang="en-US" altLang="en-US" dirty="0" smtClean="0">
              <a:latin typeface="+mj-lt"/>
              <a:cs typeface="Trebuchet MS" pitchFamily="34" charset="0"/>
            </a:endParaRPr>
          </a:p>
        </p:txBody>
      </p:sp>
    </p:spTree>
    <p:extLst>
      <p:ext uri="{BB962C8B-B14F-4D97-AF65-F5344CB8AC3E}">
        <p14:creationId xmlns:p14="http://schemas.microsoft.com/office/powerpoint/2010/main" val="771771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noAutofit/>
          </a:bodyPr>
          <a:lstStyle/>
          <a:p>
            <a:pPr eaLnBrk="1" hangingPunct="1"/>
            <a:r>
              <a:rPr lang="en-US" altLang="en-US" b="1" dirty="0" smtClean="0">
                <a:solidFill>
                  <a:srgbClr val="990033"/>
                </a:solidFill>
                <a:cs typeface="Trebuchet MS" pitchFamily="34" charset="0"/>
              </a:rPr>
              <a:t>Role of Occupational Therapist</a:t>
            </a:r>
          </a:p>
        </p:txBody>
      </p:sp>
      <p:sp>
        <p:nvSpPr>
          <p:cNvPr id="60419" name="Content Placeholder 2"/>
          <p:cNvSpPr>
            <a:spLocks noGrp="1"/>
          </p:cNvSpPr>
          <p:nvPr>
            <p:ph idx="1"/>
          </p:nvPr>
        </p:nvSpPr>
        <p:spPr/>
        <p:txBody>
          <a:bodyPr>
            <a:normAutofit/>
          </a:bodyPr>
          <a:lstStyle/>
          <a:p>
            <a:pPr eaLnBrk="1" hangingPunct="1"/>
            <a:r>
              <a:rPr lang="en-US" altLang="en-US" dirty="0" smtClean="0">
                <a:latin typeface="+mj-lt"/>
                <a:cs typeface="Trebuchet MS" pitchFamily="34" charset="0"/>
              </a:rPr>
              <a:t>Understand family’s goals and priorities</a:t>
            </a:r>
          </a:p>
          <a:p>
            <a:pPr eaLnBrk="1" hangingPunct="1"/>
            <a:r>
              <a:rPr lang="en-US" altLang="en-US" dirty="0" smtClean="0">
                <a:latin typeface="+mj-lt"/>
                <a:cs typeface="Trebuchet MS" pitchFamily="34" charset="0"/>
              </a:rPr>
              <a:t>Gather information regarding feeding environment, family mealtime routine</a:t>
            </a:r>
          </a:p>
          <a:p>
            <a:pPr eaLnBrk="1" hangingPunct="1"/>
            <a:r>
              <a:rPr lang="en-US" altLang="en-US" dirty="0" smtClean="0">
                <a:latin typeface="+mj-lt"/>
                <a:cs typeface="Trebuchet MS" pitchFamily="34" charset="0"/>
              </a:rPr>
              <a:t>Determine current developmental level/feeding skills/swallowing function</a:t>
            </a:r>
          </a:p>
          <a:p>
            <a:pPr eaLnBrk="1" hangingPunct="1"/>
            <a:r>
              <a:rPr lang="en-US" altLang="en-US" dirty="0" smtClean="0">
                <a:latin typeface="+mj-lt"/>
                <a:cs typeface="Trebuchet MS" pitchFamily="34" charset="0"/>
              </a:rPr>
              <a:t>Consider interplay of psychosocial, behavioral, and cognitive factors</a:t>
            </a:r>
          </a:p>
          <a:p>
            <a:pPr eaLnBrk="1" hangingPunct="1"/>
            <a:r>
              <a:rPr lang="en-US" altLang="en-US" dirty="0" smtClean="0">
                <a:latin typeface="+mj-lt"/>
                <a:cs typeface="Trebuchet MS" pitchFamily="34" charset="0"/>
              </a:rPr>
              <a:t>Quality of life for child and family</a:t>
            </a:r>
          </a:p>
        </p:txBody>
      </p:sp>
    </p:spTree>
    <p:extLst>
      <p:ext uri="{BB962C8B-B14F-4D97-AF65-F5344CB8AC3E}">
        <p14:creationId xmlns:p14="http://schemas.microsoft.com/office/powerpoint/2010/main" val="3443878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Autofit/>
          </a:bodyPr>
          <a:lstStyle/>
          <a:p>
            <a:pPr eaLnBrk="1" hangingPunct="1"/>
            <a:r>
              <a:rPr lang="en-US" altLang="en-US" b="1" dirty="0" smtClean="0">
                <a:solidFill>
                  <a:srgbClr val="990033"/>
                </a:solidFill>
                <a:cs typeface="Trebuchet MS" pitchFamily="34" charset="0"/>
              </a:rPr>
              <a:t>Family Centered Care</a:t>
            </a:r>
          </a:p>
        </p:txBody>
      </p:sp>
      <p:sp>
        <p:nvSpPr>
          <p:cNvPr id="26627" name="Content Placeholder 2"/>
          <p:cNvSpPr>
            <a:spLocks noGrp="1"/>
          </p:cNvSpPr>
          <p:nvPr>
            <p:ph idx="1"/>
          </p:nvPr>
        </p:nvSpPr>
        <p:spPr/>
        <p:txBody>
          <a:bodyPr>
            <a:normAutofit/>
          </a:bodyPr>
          <a:lstStyle/>
          <a:p>
            <a:pPr eaLnBrk="1" hangingPunct="1"/>
            <a:r>
              <a:rPr lang="en-US" altLang="en-US" sz="3000" dirty="0" smtClean="0">
                <a:latin typeface="+mj-lt"/>
                <a:cs typeface="Trebuchet MS" pitchFamily="34" charset="0"/>
              </a:rPr>
              <a:t>Viewing child within context of family</a:t>
            </a:r>
          </a:p>
          <a:p>
            <a:pPr eaLnBrk="1" hangingPunct="1"/>
            <a:r>
              <a:rPr lang="en-US" altLang="en-US" sz="3000" dirty="0" smtClean="0">
                <a:latin typeface="+mj-lt"/>
                <a:cs typeface="Trebuchet MS" pitchFamily="34" charset="0"/>
              </a:rPr>
              <a:t>Family as the expert on the child’s abilities and needs</a:t>
            </a:r>
          </a:p>
          <a:p>
            <a:pPr eaLnBrk="1" hangingPunct="1"/>
            <a:r>
              <a:rPr lang="en-US" altLang="en-US" sz="3000" dirty="0" smtClean="0">
                <a:latin typeface="+mj-lt"/>
                <a:cs typeface="Trebuchet MS" pitchFamily="34" charset="0"/>
              </a:rPr>
              <a:t>Identify strengths</a:t>
            </a:r>
            <a:br>
              <a:rPr lang="en-US" altLang="en-US" sz="3000" dirty="0" smtClean="0">
                <a:latin typeface="+mj-lt"/>
                <a:cs typeface="Trebuchet MS" pitchFamily="34" charset="0"/>
              </a:rPr>
            </a:br>
            <a:r>
              <a:rPr lang="en-US" altLang="en-US" sz="3000" dirty="0" smtClean="0">
                <a:latin typeface="+mj-lt"/>
                <a:cs typeface="Trebuchet MS" pitchFamily="34" charset="0"/>
              </a:rPr>
              <a:t>and needs of family</a:t>
            </a:r>
          </a:p>
          <a:p>
            <a:pPr eaLnBrk="1" hangingPunct="1"/>
            <a:r>
              <a:rPr lang="en-US" altLang="en-US" sz="3000" dirty="0" smtClean="0">
                <a:latin typeface="+mj-lt"/>
                <a:cs typeface="Trebuchet MS" pitchFamily="34" charset="0"/>
              </a:rPr>
              <a:t>Family works</a:t>
            </a:r>
            <a:br>
              <a:rPr lang="en-US" altLang="en-US" sz="3000" dirty="0" smtClean="0">
                <a:latin typeface="+mj-lt"/>
                <a:cs typeface="Trebuchet MS" pitchFamily="34" charset="0"/>
              </a:rPr>
            </a:br>
            <a:r>
              <a:rPr lang="en-US" altLang="en-US" sz="3000" dirty="0" smtClean="0">
                <a:latin typeface="+mj-lt"/>
                <a:cs typeface="Trebuchet MS" pitchFamily="34" charset="0"/>
              </a:rPr>
              <a:t>together to make </a:t>
            </a:r>
            <a:br>
              <a:rPr lang="en-US" altLang="en-US" sz="3000" dirty="0" smtClean="0">
                <a:latin typeface="+mj-lt"/>
                <a:cs typeface="Trebuchet MS" pitchFamily="34" charset="0"/>
              </a:rPr>
            </a:br>
            <a:r>
              <a:rPr lang="en-US" altLang="en-US" sz="3000" dirty="0" smtClean="0">
                <a:latin typeface="+mj-lt"/>
                <a:cs typeface="Trebuchet MS" pitchFamily="34" charset="0"/>
              </a:rPr>
              <a:t>informed decisions</a:t>
            </a:r>
          </a:p>
        </p:txBody>
      </p:sp>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t="16956" b="18791"/>
          <a:stretch>
            <a:fillRect/>
          </a:stretch>
        </p:blipFill>
        <p:spPr bwMode="auto">
          <a:xfrm>
            <a:off x="4213225" y="2873375"/>
            <a:ext cx="4778375" cy="3070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704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685800"/>
            <a:ext cx="8229600" cy="731838"/>
          </a:xfrm>
        </p:spPr>
        <p:txBody>
          <a:bodyPr>
            <a:noAutofit/>
          </a:bodyPr>
          <a:lstStyle/>
          <a:p>
            <a:pPr eaLnBrk="1" hangingPunct="1"/>
            <a:r>
              <a:rPr lang="en-US" altLang="en-US" b="1" dirty="0" smtClean="0">
                <a:solidFill>
                  <a:srgbClr val="990033"/>
                </a:solidFill>
                <a:cs typeface="Trebuchet MS" pitchFamily="34" charset="0"/>
              </a:rPr>
              <a:t>Occupational Therapy Assessment</a:t>
            </a:r>
          </a:p>
        </p:txBody>
      </p:sp>
      <p:sp>
        <p:nvSpPr>
          <p:cNvPr id="61443" name="Content Placeholder 6"/>
          <p:cNvSpPr>
            <a:spLocks noGrp="1"/>
          </p:cNvSpPr>
          <p:nvPr>
            <p:ph idx="1"/>
          </p:nvPr>
        </p:nvSpPr>
        <p:spPr/>
        <p:txBody>
          <a:bodyPr>
            <a:normAutofit fontScale="92500" lnSpcReduction="10000"/>
          </a:bodyPr>
          <a:lstStyle/>
          <a:p>
            <a:pPr eaLnBrk="1" hangingPunct="1"/>
            <a:r>
              <a:rPr lang="en-US" altLang="en-US" sz="3600" dirty="0" smtClean="0">
                <a:latin typeface="+mj-lt"/>
                <a:cs typeface="Trebuchet MS" pitchFamily="34" charset="0"/>
              </a:rPr>
              <a:t>Caregiver interview</a:t>
            </a:r>
          </a:p>
          <a:p>
            <a:pPr eaLnBrk="1" hangingPunct="1"/>
            <a:r>
              <a:rPr lang="en-US" altLang="en-US" sz="3600" dirty="0" smtClean="0">
                <a:latin typeface="+mj-lt"/>
                <a:cs typeface="Trebuchet MS" pitchFamily="34" charset="0"/>
              </a:rPr>
              <a:t>Posture and positioning</a:t>
            </a:r>
          </a:p>
          <a:p>
            <a:pPr eaLnBrk="1" hangingPunct="1"/>
            <a:r>
              <a:rPr lang="en-US" altLang="en-US" sz="3600" dirty="0" smtClean="0">
                <a:latin typeface="+mj-lt"/>
                <a:cs typeface="Trebuchet MS" pitchFamily="34" charset="0"/>
              </a:rPr>
              <a:t>Motor control related to utensil use and self-feeding skills</a:t>
            </a:r>
          </a:p>
          <a:p>
            <a:pPr eaLnBrk="1" hangingPunct="1"/>
            <a:r>
              <a:rPr lang="en-US" altLang="en-US" sz="3600" dirty="0" smtClean="0">
                <a:latin typeface="+mj-lt"/>
                <a:cs typeface="Trebuchet MS" pitchFamily="34" charset="0"/>
              </a:rPr>
              <a:t>Anatomical structures</a:t>
            </a:r>
          </a:p>
          <a:p>
            <a:pPr eaLnBrk="1" hangingPunct="1"/>
            <a:r>
              <a:rPr lang="en-US" altLang="en-US" sz="3600" dirty="0" err="1" smtClean="0">
                <a:latin typeface="+mj-lt"/>
                <a:cs typeface="Trebuchet MS" pitchFamily="34" charset="0"/>
              </a:rPr>
              <a:t>Neuromotor</a:t>
            </a:r>
            <a:r>
              <a:rPr lang="en-US" altLang="en-US" sz="3600" dirty="0" smtClean="0">
                <a:latin typeface="+mj-lt"/>
                <a:cs typeface="Trebuchet MS" pitchFamily="34" charset="0"/>
              </a:rPr>
              <a:t> </a:t>
            </a:r>
          </a:p>
          <a:p>
            <a:pPr eaLnBrk="1" hangingPunct="1"/>
            <a:r>
              <a:rPr lang="en-US" altLang="en-US" sz="3600" dirty="0" smtClean="0">
                <a:latin typeface="+mj-lt"/>
                <a:cs typeface="Trebuchet MS" pitchFamily="34" charset="0"/>
              </a:rPr>
              <a:t>Sensorimotor</a:t>
            </a:r>
          </a:p>
          <a:p>
            <a:pPr eaLnBrk="1" hangingPunct="1"/>
            <a:r>
              <a:rPr lang="en-US" altLang="en-US" sz="3600" dirty="0" smtClean="0">
                <a:latin typeface="+mj-lt"/>
                <a:cs typeface="Trebuchet MS" pitchFamily="34" charset="0"/>
              </a:rPr>
              <a:t>Respiratory Function </a:t>
            </a:r>
          </a:p>
        </p:txBody>
      </p:sp>
    </p:spTree>
    <p:extLst>
      <p:ext uri="{BB962C8B-B14F-4D97-AF65-F5344CB8AC3E}">
        <p14:creationId xmlns:p14="http://schemas.microsoft.com/office/powerpoint/2010/main" val="1009054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533400"/>
            <a:ext cx="8153400" cy="882650"/>
          </a:xfrm>
        </p:spPr>
        <p:txBody>
          <a:bodyPr>
            <a:normAutofit/>
          </a:bodyPr>
          <a:lstStyle/>
          <a:p>
            <a:pPr eaLnBrk="1" hangingPunct="1"/>
            <a:r>
              <a:rPr lang="en-US" altLang="en-US" b="1" dirty="0" smtClean="0">
                <a:solidFill>
                  <a:srgbClr val="990033"/>
                </a:solidFill>
                <a:cs typeface="Trebuchet MS" pitchFamily="34" charset="0"/>
              </a:rPr>
              <a:t>Caregiver Interview</a:t>
            </a:r>
          </a:p>
        </p:txBody>
      </p:sp>
      <p:sp>
        <p:nvSpPr>
          <p:cNvPr id="54275" name="Rectangle 3"/>
          <p:cNvSpPr>
            <a:spLocks noGrp="1" noChangeArrowheads="1"/>
          </p:cNvSpPr>
          <p:nvPr>
            <p:ph type="body" idx="1"/>
          </p:nvPr>
        </p:nvSpPr>
        <p:spPr>
          <a:xfrm>
            <a:off x="457200" y="1487487"/>
            <a:ext cx="8229600" cy="4449763"/>
          </a:xfrm>
        </p:spPr>
        <p:txBody>
          <a:bodyPr>
            <a:noAutofit/>
          </a:bodyPr>
          <a:lstStyle/>
          <a:p>
            <a:pPr eaLnBrk="1" hangingPunct="1">
              <a:lnSpc>
                <a:spcPct val="90000"/>
              </a:lnSpc>
            </a:pPr>
            <a:r>
              <a:rPr lang="en-US" altLang="en-US" sz="2800" dirty="0" smtClean="0">
                <a:latin typeface="+mj-lt"/>
                <a:cs typeface="Trebuchet MS" pitchFamily="34" charset="0"/>
              </a:rPr>
              <a:t>Prenatal care</a:t>
            </a:r>
          </a:p>
          <a:p>
            <a:pPr eaLnBrk="1" hangingPunct="1">
              <a:lnSpc>
                <a:spcPct val="90000"/>
              </a:lnSpc>
            </a:pPr>
            <a:r>
              <a:rPr lang="en-US" altLang="en-US" sz="2800" dirty="0" smtClean="0">
                <a:latin typeface="+mj-lt"/>
                <a:cs typeface="Trebuchet MS" pitchFamily="34" charset="0"/>
              </a:rPr>
              <a:t>Birth complications</a:t>
            </a:r>
          </a:p>
          <a:p>
            <a:pPr eaLnBrk="1" hangingPunct="1">
              <a:lnSpc>
                <a:spcPct val="90000"/>
              </a:lnSpc>
            </a:pPr>
            <a:r>
              <a:rPr lang="en-US" altLang="en-US" sz="2800" dirty="0" smtClean="0">
                <a:latin typeface="+mj-lt"/>
                <a:cs typeface="Trebuchet MS" pitchFamily="34" charset="0"/>
              </a:rPr>
              <a:t>Surgeries/ hospitalizations</a:t>
            </a:r>
          </a:p>
          <a:p>
            <a:pPr eaLnBrk="1" hangingPunct="1">
              <a:lnSpc>
                <a:spcPct val="90000"/>
              </a:lnSpc>
            </a:pPr>
            <a:r>
              <a:rPr lang="en-US" altLang="en-US" sz="2800" dirty="0" smtClean="0">
                <a:latin typeface="+mj-lt"/>
                <a:cs typeface="Trebuchet MS" pitchFamily="34" charset="0"/>
              </a:rPr>
              <a:t>Early feeding history</a:t>
            </a:r>
          </a:p>
          <a:p>
            <a:pPr eaLnBrk="1" hangingPunct="1">
              <a:lnSpc>
                <a:spcPct val="90000"/>
              </a:lnSpc>
            </a:pPr>
            <a:r>
              <a:rPr lang="en-US" altLang="en-US" sz="2800" dirty="0" smtClean="0">
                <a:latin typeface="+mj-lt"/>
                <a:cs typeface="Trebuchet MS" pitchFamily="34" charset="0"/>
              </a:rPr>
              <a:t>Developmental milestones</a:t>
            </a:r>
          </a:p>
          <a:p>
            <a:pPr eaLnBrk="1" hangingPunct="1">
              <a:lnSpc>
                <a:spcPct val="90000"/>
              </a:lnSpc>
            </a:pPr>
            <a:r>
              <a:rPr lang="en-US" altLang="en-US" sz="2800" dirty="0" smtClean="0">
                <a:latin typeface="+mj-lt"/>
                <a:cs typeface="Trebuchet MS" pitchFamily="34" charset="0"/>
              </a:rPr>
              <a:t>Invasive procedures, including tube feeding or force feeding</a:t>
            </a:r>
          </a:p>
          <a:p>
            <a:pPr eaLnBrk="1" hangingPunct="1">
              <a:lnSpc>
                <a:spcPct val="90000"/>
              </a:lnSpc>
            </a:pPr>
            <a:r>
              <a:rPr lang="en-US" altLang="en-US" sz="2800" dirty="0" smtClean="0">
                <a:latin typeface="+mj-lt"/>
                <a:cs typeface="Trebuchet MS" pitchFamily="34" charset="0"/>
              </a:rPr>
              <a:t>Temperament</a:t>
            </a:r>
          </a:p>
          <a:p>
            <a:pPr eaLnBrk="1" hangingPunct="1">
              <a:lnSpc>
                <a:spcPct val="90000"/>
              </a:lnSpc>
            </a:pPr>
            <a:r>
              <a:rPr lang="en-US" altLang="en-US" sz="2800" dirty="0" smtClean="0">
                <a:latin typeface="+mj-lt"/>
                <a:cs typeface="Trebuchet MS" pitchFamily="34" charset="0"/>
              </a:rPr>
              <a:t>Other regulatory areas, such as sleeping and toilet training</a:t>
            </a:r>
          </a:p>
          <a:p>
            <a:pPr eaLnBrk="1" hangingPunct="1">
              <a:lnSpc>
                <a:spcPct val="90000"/>
              </a:lnSpc>
            </a:pPr>
            <a:r>
              <a:rPr lang="en-US" altLang="en-US" sz="2800" dirty="0" smtClean="0">
                <a:latin typeface="+mj-lt"/>
                <a:cs typeface="Trebuchet MS" pitchFamily="34" charset="0"/>
              </a:rPr>
              <a:t>Previous assessments and evaluations</a:t>
            </a:r>
          </a:p>
        </p:txBody>
      </p:sp>
    </p:spTree>
    <p:extLst>
      <p:ext uri="{BB962C8B-B14F-4D97-AF65-F5344CB8AC3E}">
        <p14:creationId xmlns:p14="http://schemas.microsoft.com/office/powerpoint/2010/main" val="3872863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92100" y="609600"/>
            <a:ext cx="8521700" cy="835025"/>
          </a:xfrm>
        </p:spPr>
        <p:txBody>
          <a:bodyPr>
            <a:normAutofit/>
          </a:bodyPr>
          <a:lstStyle/>
          <a:p>
            <a:pPr eaLnBrk="1" hangingPunct="1"/>
            <a:r>
              <a:rPr lang="en-US" altLang="en-US" b="1" dirty="0" smtClean="0">
                <a:solidFill>
                  <a:srgbClr val="990033"/>
                </a:solidFill>
                <a:cs typeface="Trebuchet MS" pitchFamily="34" charset="0"/>
              </a:rPr>
              <a:t>Caregiver Interview:  Family System</a:t>
            </a:r>
          </a:p>
        </p:txBody>
      </p:sp>
      <p:sp>
        <p:nvSpPr>
          <p:cNvPr id="57347" name="Rectangle 3"/>
          <p:cNvSpPr>
            <a:spLocks noGrp="1" noChangeArrowheads="1"/>
          </p:cNvSpPr>
          <p:nvPr>
            <p:ph type="body" idx="1"/>
          </p:nvPr>
        </p:nvSpPr>
        <p:spPr>
          <a:xfrm>
            <a:off x="685800" y="1590675"/>
            <a:ext cx="8229600" cy="4040187"/>
          </a:xfrm>
        </p:spPr>
        <p:txBody>
          <a:bodyPr>
            <a:noAutofit/>
          </a:bodyPr>
          <a:lstStyle/>
          <a:p>
            <a:pPr eaLnBrk="1" hangingPunct="1">
              <a:lnSpc>
                <a:spcPct val="90000"/>
              </a:lnSpc>
            </a:pPr>
            <a:r>
              <a:rPr lang="en-US" altLang="en-US" dirty="0" smtClean="0">
                <a:latin typeface="+mj-lt"/>
                <a:cs typeface="Trebuchet MS" pitchFamily="34" charset="0"/>
              </a:rPr>
              <a:t>Who resides in the home?</a:t>
            </a:r>
          </a:p>
          <a:p>
            <a:pPr eaLnBrk="1" hangingPunct="1">
              <a:lnSpc>
                <a:spcPct val="90000"/>
              </a:lnSpc>
            </a:pPr>
            <a:r>
              <a:rPr lang="en-US" altLang="en-US" dirty="0" smtClean="0">
                <a:latin typeface="+mj-lt"/>
                <a:cs typeface="Trebuchet MS" pitchFamily="34" charset="0"/>
              </a:rPr>
              <a:t>Who generally feeds the child?</a:t>
            </a:r>
          </a:p>
          <a:p>
            <a:pPr eaLnBrk="1" hangingPunct="1">
              <a:lnSpc>
                <a:spcPct val="90000"/>
              </a:lnSpc>
            </a:pPr>
            <a:r>
              <a:rPr lang="en-US" altLang="en-US" dirty="0" smtClean="0">
                <a:latin typeface="+mj-lt"/>
                <a:cs typeface="Trebuchet MS" pitchFamily="34" charset="0"/>
              </a:rPr>
              <a:t>Is there any difference in the child’s feeding when fed by a different caregiver?</a:t>
            </a:r>
          </a:p>
          <a:p>
            <a:pPr eaLnBrk="1" hangingPunct="1">
              <a:lnSpc>
                <a:spcPct val="90000"/>
              </a:lnSpc>
            </a:pPr>
            <a:r>
              <a:rPr lang="en-US" altLang="en-US" dirty="0" smtClean="0">
                <a:latin typeface="+mj-lt"/>
                <a:cs typeface="Trebuchet MS" pitchFamily="34" charset="0"/>
              </a:rPr>
              <a:t>Does the child participate in family mealtime?</a:t>
            </a:r>
          </a:p>
          <a:p>
            <a:pPr eaLnBrk="1" hangingPunct="1">
              <a:lnSpc>
                <a:spcPct val="90000"/>
              </a:lnSpc>
            </a:pPr>
            <a:r>
              <a:rPr lang="en-US" altLang="en-US" dirty="0" smtClean="0">
                <a:latin typeface="+mj-lt"/>
                <a:cs typeface="Trebuchet MS" pitchFamily="34" charset="0"/>
              </a:rPr>
              <a:t>Family resources and strengths</a:t>
            </a:r>
          </a:p>
          <a:p>
            <a:pPr eaLnBrk="1" hangingPunct="1">
              <a:lnSpc>
                <a:spcPct val="90000"/>
              </a:lnSpc>
            </a:pPr>
            <a:r>
              <a:rPr lang="en-US" altLang="en-US" dirty="0" smtClean="0">
                <a:latin typeface="+mj-lt"/>
                <a:cs typeface="Trebuchet MS" pitchFamily="34" charset="0"/>
              </a:rPr>
              <a:t>Services (school district, Regional Center)</a:t>
            </a:r>
          </a:p>
          <a:p>
            <a:pPr eaLnBrk="1" hangingPunct="1">
              <a:lnSpc>
                <a:spcPct val="90000"/>
              </a:lnSpc>
            </a:pPr>
            <a:r>
              <a:rPr lang="en-US" altLang="en-US" dirty="0" smtClean="0">
                <a:latin typeface="+mj-lt"/>
                <a:cs typeface="Trebuchet MS" pitchFamily="34" charset="0"/>
              </a:rPr>
              <a:t>Cultural needs</a:t>
            </a:r>
          </a:p>
          <a:p>
            <a:pPr eaLnBrk="1" hangingPunct="1">
              <a:lnSpc>
                <a:spcPct val="90000"/>
              </a:lnSpc>
            </a:pPr>
            <a:r>
              <a:rPr lang="en-US" altLang="en-US" dirty="0" smtClean="0">
                <a:latin typeface="+mj-lt"/>
                <a:cs typeface="Trebuchet MS" pitchFamily="34" charset="0"/>
              </a:rPr>
              <a:t>Family’s goals and expectations</a:t>
            </a:r>
          </a:p>
          <a:p>
            <a:pPr eaLnBrk="1" hangingPunct="1">
              <a:lnSpc>
                <a:spcPct val="90000"/>
              </a:lnSpc>
            </a:pPr>
            <a:endParaRPr lang="en-US" altLang="en-US" dirty="0" smtClean="0">
              <a:latin typeface="+mj-lt"/>
              <a:cs typeface="Trebuchet MS" pitchFamily="34" charset="0"/>
            </a:endParaRPr>
          </a:p>
        </p:txBody>
      </p:sp>
    </p:spTree>
    <p:extLst>
      <p:ext uri="{BB962C8B-B14F-4D97-AF65-F5344CB8AC3E}">
        <p14:creationId xmlns:p14="http://schemas.microsoft.com/office/powerpoint/2010/main" val="8823281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92100" y="533400"/>
            <a:ext cx="8521700" cy="804862"/>
          </a:xfrm>
        </p:spPr>
        <p:txBody>
          <a:bodyPr>
            <a:normAutofit/>
          </a:bodyPr>
          <a:lstStyle/>
          <a:p>
            <a:pPr eaLnBrk="1" hangingPunct="1"/>
            <a:r>
              <a:rPr lang="en-US" altLang="en-US" b="1" dirty="0" smtClean="0">
                <a:solidFill>
                  <a:srgbClr val="990033"/>
                </a:solidFill>
                <a:cs typeface="Trebuchet MS" pitchFamily="34" charset="0"/>
              </a:rPr>
              <a:t>Caregiver Interview:  Child Factors</a:t>
            </a:r>
          </a:p>
        </p:txBody>
      </p:sp>
      <p:sp>
        <p:nvSpPr>
          <p:cNvPr id="56323" name="Rectangle 3"/>
          <p:cNvSpPr>
            <a:spLocks noGrp="1" noChangeArrowheads="1"/>
          </p:cNvSpPr>
          <p:nvPr>
            <p:ph type="body" idx="1"/>
          </p:nvPr>
        </p:nvSpPr>
        <p:spPr>
          <a:xfrm>
            <a:off x="685800" y="1628774"/>
            <a:ext cx="7772400" cy="5076826"/>
          </a:xfrm>
        </p:spPr>
        <p:txBody>
          <a:bodyPr>
            <a:normAutofit/>
          </a:bodyPr>
          <a:lstStyle/>
          <a:p>
            <a:pPr eaLnBrk="1" hangingPunct="1">
              <a:lnSpc>
                <a:spcPct val="90000"/>
              </a:lnSpc>
            </a:pPr>
            <a:r>
              <a:rPr lang="en-US" altLang="en-US" dirty="0" smtClean="0">
                <a:latin typeface="+mj-lt"/>
                <a:cs typeface="Trebuchet MS" pitchFamily="34" charset="0"/>
              </a:rPr>
              <a:t>Preferred and non-preferred foods</a:t>
            </a:r>
          </a:p>
          <a:p>
            <a:pPr eaLnBrk="1" hangingPunct="1">
              <a:lnSpc>
                <a:spcPct val="90000"/>
              </a:lnSpc>
            </a:pPr>
            <a:r>
              <a:rPr lang="en-US" altLang="en-US" dirty="0" smtClean="0">
                <a:latin typeface="+mj-lt"/>
                <a:cs typeface="Trebuchet MS" pitchFamily="34" charset="0"/>
              </a:rPr>
              <a:t>Preferred and non-preferred flavors and textures</a:t>
            </a:r>
          </a:p>
          <a:p>
            <a:pPr eaLnBrk="1" hangingPunct="1">
              <a:lnSpc>
                <a:spcPct val="90000"/>
              </a:lnSpc>
            </a:pPr>
            <a:r>
              <a:rPr lang="en-US" altLang="en-US" dirty="0" smtClean="0">
                <a:latin typeface="+mj-lt"/>
                <a:cs typeface="Trebuchet MS" pitchFamily="34" charset="0"/>
              </a:rPr>
              <a:t>Mealtime schedule and structure</a:t>
            </a:r>
          </a:p>
          <a:p>
            <a:pPr eaLnBrk="1" hangingPunct="1">
              <a:lnSpc>
                <a:spcPct val="90000"/>
              </a:lnSpc>
            </a:pPr>
            <a:r>
              <a:rPr lang="en-US" altLang="en-US" dirty="0" smtClean="0">
                <a:latin typeface="+mj-lt"/>
                <a:cs typeface="Trebuchet MS" pitchFamily="34" charset="0"/>
              </a:rPr>
              <a:t>Daily intake</a:t>
            </a:r>
          </a:p>
          <a:p>
            <a:pPr eaLnBrk="1" hangingPunct="1">
              <a:lnSpc>
                <a:spcPct val="90000"/>
              </a:lnSpc>
            </a:pPr>
            <a:r>
              <a:rPr lang="en-US" altLang="en-US" dirty="0" smtClean="0">
                <a:latin typeface="+mj-lt"/>
                <a:cs typeface="Trebuchet MS" pitchFamily="34" charset="0"/>
              </a:rPr>
              <a:t>Independent feeding skills</a:t>
            </a:r>
          </a:p>
          <a:p>
            <a:pPr eaLnBrk="1" hangingPunct="1">
              <a:lnSpc>
                <a:spcPct val="90000"/>
              </a:lnSpc>
            </a:pPr>
            <a:r>
              <a:rPr lang="en-US" altLang="en-US" dirty="0" smtClean="0">
                <a:latin typeface="+mj-lt"/>
                <a:cs typeface="Trebuchet MS" pitchFamily="34" charset="0"/>
              </a:rPr>
              <a:t>Cues of hunger and satiety</a:t>
            </a:r>
          </a:p>
          <a:p>
            <a:pPr eaLnBrk="1" hangingPunct="1">
              <a:lnSpc>
                <a:spcPct val="90000"/>
              </a:lnSpc>
            </a:pPr>
            <a:r>
              <a:rPr lang="en-US" altLang="en-US" dirty="0" smtClean="0">
                <a:latin typeface="+mj-lt"/>
                <a:cs typeface="Trebuchet MS" pitchFamily="34" charset="0"/>
              </a:rPr>
              <a:t>Feeding in different contexts (home, school)</a:t>
            </a:r>
          </a:p>
        </p:txBody>
      </p:sp>
    </p:spTree>
    <p:extLst>
      <p:ext uri="{BB962C8B-B14F-4D97-AF65-F5344CB8AC3E}">
        <p14:creationId xmlns:p14="http://schemas.microsoft.com/office/powerpoint/2010/main" val="930390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68009"/>
            <a:ext cx="3340100" cy="458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p:cNvSpPr>
            <a:spLocks noGrp="1"/>
          </p:cNvSpPr>
          <p:nvPr>
            <p:ph type="title"/>
          </p:nvPr>
        </p:nvSpPr>
        <p:spPr/>
        <p:txBody>
          <a:bodyPr>
            <a:noAutofit/>
          </a:bodyPr>
          <a:lstStyle/>
          <a:p>
            <a:pPr eaLnBrk="1" hangingPunct="1"/>
            <a:r>
              <a:rPr lang="en-US" altLang="en-US" b="1" dirty="0" smtClean="0">
                <a:solidFill>
                  <a:srgbClr val="990033"/>
                </a:solidFill>
                <a:cs typeface="Trebuchet MS" pitchFamily="34" charset="0"/>
              </a:rPr>
              <a:t>Posture and Positioning</a:t>
            </a:r>
          </a:p>
        </p:txBody>
      </p:sp>
      <p:sp>
        <p:nvSpPr>
          <p:cNvPr id="62467" name="Content Placeholder 2"/>
          <p:cNvSpPr>
            <a:spLocks noGrp="1"/>
          </p:cNvSpPr>
          <p:nvPr>
            <p:ph idx="1"/>
          </p:nvPr>
        </p:nvSpPr>
        <p:spPr/>
        <p:txBody>
          <a:bodyPr>
            <a:normAutofit/>
          </a:bodyPr>
          <a:lstStyle/>
          <a:p>
            <a:pPr eaLnBrk="1" hangingPunct="1"/>
            <a:r>
              <a:rPr lang="en-US" altLang="en-US" dirty="0" smtClean="0">
                <a:latin typeface="+mj-lt"/>
                <a:cs typeface="Trebuchet MS" pitchFamily="34" charset="0"/>
              </a:rPr>
              <a:t>Observation of sitting posture</a:t>
            </a:r>
          </a:p>
          <a:p>
            <a:pPr eaLnBrk="1" hangingPunct="1"/>
            <a:r>
              <a:rPr lang="en-US" altLang="en-US" dirty="0" smtClean="0">
                <a:latin typeface="+mj-lt"/>
                <a:cs typeface="Trebuchet MS" pitchFamily="34" charset="0"/>
              </a:rPr>
              <a:t>Positioning</a:t>
            </a:r>
          </a:p>
          <a:p>
            <a:pPr lvl="1" eaLnBrk="1" hangingPunct="1"/>
            <a:r>
              <a:rPr lang="en-US" altLang="en-US" sz="3200" dirty="0" smtClean="0">
                <a:latin typeface="+mj-lt"/>
                <a:cs typeface="Trebuchet MS" pitchFamily="34" charset="0"/>
              </a:rPr>
              <a:t>Lap</a:t>
            </a:r>
          </a:p>
          <a:p>
            <a:pPr lvl="1" eaLnBrk="1" hangingPunct="1"/>
            <a:r>
              <a:rPr lang="en-US" altLang="en-US" sz="3200" dirty="0" smtClean="0">
                <a:latin typeface="+mj-lt"/>
                <a:cs typeface="Trebuchet MS" pitchFamily="34" charset="0"/>
              </a:rPr>
              <a:t>High chair</a:t>
            </a:r>
          </a:p>
          <a:p>
            <a:pPr lvl="1" eaLnBrk="1" hangingPunct="1"/>
            <a:r>
              <a:rPr lang="en-US" altLang="en-US" sz="3200" dirty="0" smtClean="0">
                <a:latin typeface="+mj-lt"/>
                <a:cs typeface="Trebuchet MS" pitchFamily="34" charset="0"/>
              </a:rPr>
              <a:t>Child size chair</a:t>
            </a:r>
          </a:p>
          <a:p>
            <a:pPr eaLnBrk="1" hangingPunct="1"/>
            <a:r>
              <a:rPr lang="en-US" altLang="en-US" dirty="0" smtClean="0">
                <a:latin typeface="+mj-lt"/>
                <a:cs typeface="Trebuchet MS" pitchFamily="34" charset="0"/>
              </a:rPr>
              <a:t>Postural control</a:t>
            </a:r>
          </a:p>
          <a:p>
            <a:pPr eaLnBrk="1" hangingPunct="1"/>
            <a:r>
              <a:rPr lang="en-US" altLang="en-US" dirty="0" smtClean="0">
                <a:latin typeface="+mj-lt"/>
                <a:cs typeface="Trebuchet MS" pitchFamily="34" charset="0"/>
              </a:rPr>
              <a:t>Strength and endurance</a:t>
            </a:r>
          </a:p>
          <a:p>
            <a:pPr eaLnBrk="1" hangingPunct="1"/>
            <a:endParaRPr lang="en-US" altLang="en-US" dirty="0" smtClean="0">
              <a:latin typeface="+mj-lt"/>
              <a:cs typeface="Trebuchet MS" pitchFamily="34" charset="0"/>
            </a:endParaRPr>
          </a:p>
          <a:p>
            <a:pPr eaLnBrk="1" hangingPunct="1"/>
            <a:endParaRPr lang="en-US" altLang="en-US" dirty="0" smtClean="0">
              <a:latin typeface="+mj-lt"/>
              <a:cs typeface="Trebuchet MS" pitchFamily="34" charset="0"/>
            </a:endParaRPr>
          </a:p>
        </p:txBody>
      </p:sp>
    </p:spTree>
    <p:extLst>
      <p:ext uri="{BB962C8B-B14F-4D97-AF65-F5344CB8AC3E}">
        <p14:creationId xmlns:p14="http://schemas.microsoft.com/office/powerpoint/2010/main" val="3075227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685800"/>
            <a:ext cx="8229600" cy="731838"/>
          </a:xfrm>
        </p:spPr>
        <p:txBody>
          <a:bodyPr>
            <a:noAutofit/>
          </a:bodyPr>
          <a:lstStyle/>
          <a:p>
            <a:pPr eaLnBrk="1" hangingPunct="1"/>
            <a:r>
              <a:rPr lang="en-US" altLang="en-US" b="1" dirty="0" smtClean="0">
                <a:solidFill>
                  <a:srgbClr val="630000"/>
                </a:solidFill>
                <a:latin typeface="+mn-lt"/>
                <a:cs typeface="Trebuchet MS" pitchFamily="34" charset="0"/>
              </a:rPr>
              <a:t>Learning Objectives</a:t>
            </a:r>
          </a:p>
        </p:txBody>
      </p:sp>
      <p:sp>
        <p:nvSpPr>
          <p:cNvPr id="15363" name="Content Placeholder 2"/>
          <p:cNvSpPr>
            <a:spLocks noGrp="1"/>
          </p:cNvSpPr>
          <p:nvPr>
            <p:ph idx="1"/>
          </p:nvPr>
        </p:nvSpPr>
        <p:spPr>
          <a:xfrm>
            <a:off x="457200" y="1676400"/>
            <a:ext cx="8229600" cy="4876800"/>
          </a:xfrm>
        </p:spPr>
        <p:txBody>
          <a:bodyPr>
            <a:normAutofit fontScale="92500"/>
          </a:bodyPr>
          <a:lstStyle/>
          <a:p>
            <a:pPr eaLnBrk="1" hangingPunct="1"/>
            <a:r>
              <a:rPr lang="en-US" altLang="en-US" sz="2400" dirty="0" smtClean="0">
                <a:cs typeface="Trebuchet MS" pitchFamily="34" charset="0"/>
              </a:rPr>
              <a:t>Describe multiple interrelated factors that influence the occupation of mealtime and the management of healthy weight in children. </a:t>
            </a:r>
          </a:p>
          <a:p>
            <a:r>
              <a:rPr lang="en-US" altLang="en-US" sz="2400" dirty="0">
                <a:ea typeface="ＭＳ Ｐゴシック" pitchFamily="34" charset="-128"/>
                <a:cs typeface="Trebuchet MS" pitchFamily="34" charset="0"/>
              </a:rPr>
              <a:t>To understand the current challenges of maintaining healthy weight in children and adolescents including those in underserved populations.  </a:t>
            </a:r>
            <a:endParaRPr lang="en-US" altLang="en-US" sz="2400" dirty="0" smtClean="0">
              <a:ea typeface="ＭＳ Ｐゴシック" pitchFamily="34" charset="-128"/>
              <a:cs typeface="Trebuchet MS" pitchFamily="34" charset="0"/>
            </a:endParaRPr>
          </a:p>
          <a:p>
            <a:r>
              <a:rPr lang="en-US" altLang="en-US" sz="2400" dirty="0" smtClean="0">
                <a:ea typeface="ＭＳ Ｐゴシック" pitchFamily="34" charset="-128"/>
                <a:cs typeface="Trebuchet MS" pitchFamily="34" charset="0"/>
              </a:rPr>
              <a:t>To understand the unique challenges of maintaining healthy weight in children with special healthcare needs. </a:t>
            </a:r>
            <a:endParaRPr lang="en-US" altLang="en-US" sz="2400" dirty="0">
              <a:ea typeface="ＭＳ Ｐゴシック" pitchFamily="34" charset="-128"/>
              <a:cs typeface="Trebuchet MS" pitchFamily="34" charset="0"/>
            </a:endParaRPr>
          </a:p>
          <a:p>
            <a:r>
              <a:rPr lang="en-US" altLang="en-US" sz="2400" dirty="0" smtClean="0">
                <a:ea typeface="ＭＳ Ｐゴシック" pitchFamily="34" charset="-128"/>
                <a:cs typeface="Trebuchet MS" pitchFamily="34" charset="0"/>
              </a:rPr>
              <a:t>To utilize specific strategies to discuss and manage weight with families and children with feeding disorders or selective feeding behaviors. </a:t>
            </a:r>
          </a:p>
          <a:p>
            <a:r>
              <a:rPr lang="en-US" altLang="en-US" sz="2400" dirty="0" smtClean="0">
                <a:ea typeface="ＭＳ Ｐゴシック" pitchFamily="34" charset="-128"/>
                <a:cs typeface="Trebuchet MS" pitchFamily="34" charset="0"/>
              </a:rPr>
              <a:t>To </a:t>
            </a:r>
            <a:r>
              <a:rPr lang="en-US" altLang="en-US" sz="2400" dirty="0">
                <a:ea typeface="ＭＳ Ｐゴシック" pitchFamily="34" charset="-128"/>
                <a:cs typeface="Trebuchet MS" pitchFamily="34" charset="0"/>
              </a:rPr>
              <a:t>explore the interdisciplinary approach </a:t>
            </a:r>
            <a:r>
              <a:rPr lang="en-US" altLang="en-US" sz="2400" dirty="0" smtClean="0">
                <a:ea typeface="ＭＳ Ｐゴシック" pitchFamily="34" charset="-128"/>
                <a:cs typeface="Trebuchet MS" pitchFamily="34" charset="0"/>
              </a:rPr>
              <a:t>to </a:t>
            </a:r>
            <a:r>
              <a:rPr lang="en-US" altLang="en-US" sz="2400" dirty="0">
                <a:ea typeface="ＭＳ Ｐゴシック" pitchFamily="34" charset="-128"/>
                <a:cs typeface="Trebuchet MS" pitchFamily="34" charset="0"/>
              </a:rPr>
              <a:t>support unique needs of clients with special healthcare </a:t>
            </a:r>
            <a:r>
              <a:rPr lang="en-US" altLang="en-US" sz="2400" dirty="0" smtClean="0">
                <a:ea typeface="ＭＳ Ｐゴシック" pitchFamily="34" charset="-128"/>
                <a:cs typeface="Trebuchet MS" pitchFamily="34" charset="0"/>
              </a:rPr>
              <a:t>needs with feeding disorders.  </a:t>
            </a:r>
            <a:endParaRPr lang="en-US" altLang="en-US" sz="2400" dirty="0">
              <a:ea typeface="ＭＳ Ｐゴシック" pitchFamily="34" charset="-128"/>
              <a:cs typeface="Trebuchet MS" pitchFamily="34" charset="0"/>
            </a:endParaRPr>
          </a:p>
          <a:p>
            <a:pPr eaLnBrk="1" hangingPunct="1"/>
            <a:endParaRPr lang="en-US" altLang="en-US" sz="2400" dirty="0" smtClean="0">
              <a:cs typeface="Trebuchet MS" pitchFamily="34" charset="0"/>
            </a:endParaRPr>
          </a:p>
        </p:txBody>
      </p:sp>
    </p:spTree>
    <p:extLst>
      <p:ext uri="{BB962C8B-B14F-4D97-AF65-F5344CB8AC3E}">
        <p14:creationId xmlns:p14="http://schemas.microsoft.com/office/powerpoint/2010/main" val="7095353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r>
              <a:rPr lang="en-US" altLang="en-US" b="1" dirty="0" smtClean="0">
                <a:solidFill>
                  <a:srgbClr val="990033"/>
                </a:solidFill>
                <a:cs typeface="Trebuchet MS" pitchFamily="34" charset="0"/>
              </a:rPr>
              <a:t>Upper Extremity Motor Control </a:t>
            </a:r>
          </a:p>
        </p:txBody>
      </p:sp>
      <p:sp>
        <p:nvSpPr>
          <p:cNvPr id="63491" name="Content Placeholder 2"/>
          <p:cNvSpPr>
            <a:spLocks noGrp="1"/>
          </p:cNvSpPr>
          <p:nvPr>
            <p:ph idx="1"/>
          </p:nvPr>
        </p:nvSpPr>
        <p:spPr/>
        <p:txBody>
          <a:bodyPr>
            <a:normAutofit/>
          </a:bodyPr>
          <a:lstStyle/>
          <a:p>
            <a:pPr eaLnBrk="1" hangingPunct="1"/>
            <a:r>
              <a:rPr lang="en-US" altLang="en-US" sz="2800" dirty="0" smtClean="0">
                <a:latin typeface="+mj-lt"/>
                <a:cs typeface="Trebuchet MS" pitchFamily="34" charset="0"/>
              </a:rPr>
              <a:t>Finger feeding</a:t>
            </a:r>
          </a:p>
          <a:p>
            <a:pPr eaLnBrk="1" hangingPunct="1"/>
            <a:r>
              <a:rPr lang="en-US" altLang="en-US" sz="2800" dirty="0" smtClean="0">
                <a:latin typeface="+mj-lt"/>
                <a:cs typeface="Trebuchet MS" pitchFamily="34" charset="0"/>
              </a:rPr>
              <a:t>Self feeding skills with utensils</a:t>
            </a:r>
          </a:p>
          <a:p>
            <a:pPr lvl="1" eaLnBrk="1" hangingPunct="1"/>
            <a:r>
              <a:rPr lang="en-US" altLang="en-US" dirty="0" smtClean="0">
                <a:latin typeface="+mj-lt"/>
                <a:cs typeface="Trebuchet MS" pitchFamily="34" charset="0"/>
              </a:rPr>
              <a:t>Grasp on utensil</a:t>
            </a:r>
          </a:p>
          <a:p>
            <a:pPr lvl="1" eaLnBrk="1" hangingPunct="1"/>
            <a:r>
              <a:rPr lang="en-US" altLang="en-US" dirty="0" smtClean="0">
                <a:latin typeface="+mj-lt"/>
                <a:cs typeface="Trebuchet MS" pitchFamily="34" charset="0"/>
              </a:rPr>
              <a:t>Coordination and </a:t>
            </a:r>
            <a:br>
              <a:rPr lang="en-US" altLang="en-US" dirty="0" smtClean="0">
                <a:latin typeface="+mj-lt"/>
                <a:cs typeface="Trebuchet MS" pitchFamily="34" charset="0"/>
              </a:rPr>
            </a:br>
            <a:r>
              <a:rPr lang="en-US" altLang="en-US" dirty="0" smtClean="0">
                <a:latin typeface="+mj-lt"/>
                <a:cs typeface="Trebuchet MS" pitchFamily="34" charset="0"/>
              </a:rPr>
              <a:t>efficiency</a:t>
            </a:r>
          </a:p>
          <a:p>
            <a:pPr lvl="1" eaLnBrk="1" hangingPunct="1"/>
            <a:r>
              <a:rPr lang="en-US" altLang="en-US" dirty="0" smtClean="0">
                <a:latin typeface="+mj-lt"/>
                <a:cs typeface="Trebuchet MS" pitchFamily="34" charset="0"/>
              </a:rPr>
              <a:t>Motivation and</a:t>
            </a:r>
            <a:br>
              <a:rPr lang="en-US" altLang="en-US" dirty="0" smtClean="0">
                <a:latin typeface="+mj-lt"/>
                <a:cs typeface="Trebuchet MS" pitchFamily="34" charset="0"/>
              </a:rPr>
            </a:br>
            <a:r>
              <a:rPr lang="en-US" altLang="en-US" dirty="0" smtClean="0">
                <a:latin typeface="+mj-lt"/>
                <a:cs typeface="Trebuchet MS" pitchFamily="34" charset="0"/>
              </a:rPr>
              <a:t>experience</a:t>
            </a:r>
          </a:p>
          <a:p>
            <a:pPr eaLnBrk="1" hangingPunct="1"/>
            <a:r>
              <a:rPr lang="en-US" altLang="en-US" sz="2800" dirty="0" smtClean="0">
                <a:latin typeface="+mj-lt"/>
                <a:cs typeface="Trebuchet MS" pitchFamily="34" charset="0"/>
              </a:rPr>
              <a:t>Bilateral </a:t>
            </a:r>
            <a:br>
              <a:rPr lang="en-US" altLang="en-US" sz="2800" dirty="0" smtClean="0">
                <a:latin typeface="+mj-lt"/>
                <a:cs typeface="Trebuchet MS" pitchFamily="34" charset="0"/>
              </a:rPr>
            </a:br>
            <a:r>
              <a:rPr lang="en-US" altLang="en-US" sz="2800" dirty="0" smtClean="0">
                <a:latin typeface="+mj-lt"/>
                <a:cs typeface="Trebuchet MS" pitchFamily="34" charset="0"/>
              </a:rPr>
              <a:t>coordination </a:t>
            </a:r>
          </a:p>
        </p:txBody>
      </p:sp>
      <p:pic>
        <p:nvPicPr>
          <p:cNvPr id="63492" name="Picture 4" descr="Pictur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9550" y="3122613"/>
            <a:ext cx="4357688" cy="3035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131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noAutofit/>
          </a:bodyPr>
          <a:lstStyle/>
          <a:p>
            <a:pPr eaLnBrk="1" hangingPunct="1"/>
            <a:r>
              <a:rPr lang="en-US" altLang="en-US" b="1" dirty="0" smtClean="0">
                <a:solidFill>
                  <a:srgbClr val="990033"/>
                </a:solidFill>
                <a:cs typeface="Trebuchet MS" pitchFamily="34" charset="0"/>
              </a:rPr>
              <a:t>Anatomical Structures</a:t>
            </a:r>
          </a:p>
        </p:txBody>
      </p:sp>
      <p:sp>
        <p:nvSpPr>
          <p:cNvPr id="64515" name="Content Placeholder 2"/>
          <p:cNvSpPr>
            <a:spLocks noGrp="1"/>
          </p:cNvSpPr>
          <p:nvPr>
            <p:ph idx="1"/>
          </p:nvPr>
        </p:nvSpPr>
        <p:spPr/>
        <p:txBody>
          <a:bodyPr>
            <a:normAutofit fontScale="92500" lnSpcReduction="10000"/>
          </a:bodyPr>
          <a:lstStyle/>
          <a:p>
            <a:pPr eaLnBrk="1" hangingPunct="1"/>
            <a:r>
              <a:rPr lang="en-US" altLang="en-US" sz="4000" dirty="0" smtClean="0">
                <a:latin typeface="+mj-lt"/>
                <a:cs typeface="Trebuchet MS" pitchFamily="34" charset="0"/>
              </a:rPr>
              <a:t>Lips</a:t>
            </a:r>
          </a:p>
          <a:p>
            <a:pPr eaLnBrk="1" hangingPunct="1"/>
            <a:r>
              <a:rPr lang="en-US" altLang="en-US" sz="4000" dirty="0" smtClean="0">
                <a:latin typeface="+mj-lt"/>
                <a:cs typeface="Trebuchet MS" pitchFamily="34" charset="0"/>
              </a:rPr>
              <a:t>Tongue</a:t>
            </a:r>
          </a:p>
          <a:p>
            <a:pPr eaLnBrk="1" hangingPunct="1"/>
            <a:r>
              <a:rPr lang="en-US" altLang="en-US" sz="4000" dirty="0" smtClean="0">
                <a:latin typeface="+mj-lt"/>
                <a:cs typeface="Trebuchet MS" pitchFamily="34" charset="0"/>
              </a:rPr>
              <a:t>Palate </a:t>
            </a:r>
            <a:br>
              <a:rPr lang="en-US" altLang="en-US" sz="4000" dirty="0" smtClean="0">
                <a:latin typeface="+mj-lt"/>
                <a:cs typeface="Trebuchet MS" pitchFamily="34" charset="0"/>
              </a:rPr>
            </a:br>
            <a:r>
              <a:rPr lang="en-US" altLang="en-US" sz="4000" dirty="0" smtClean="0">
                <a:latin typeface="+mj-lt"/>
                <a:cs typeface="Trebuchet MS" pitchFamily="34" charset="0"/>
              </a:rPr>
              <a:t>(Hard &amp; Soft)</a:t>
            </a:r>
          </a:p>
          <a:p>
            <a:pPr eaLnBrk="1" hangingPunct="1"/>
            <a:r>
              <a:rPr lang="en-US" altLang="en-US" sz="4000" dirty="0" smtClean="0">
                <a:latin typeface="+mj-lt"/>
                <a:cs typeface="Trebuchet MS" pitchFamily="34" charset="0"/>
              </a:rPr>
              <a:t>Jaw</a:t>
            </a:r>
          </a:p>
          <a:p>
            <a:pPr eaLnBrk="1" hangingPunct="1"/>
            <a:r>
              <a:rPr lang="en-US" altLang="en-US" sz="4000" dirty="0" smtClean="0">
                <a:latin typeface="+mj-lt"/>
                <a:cs typeface="Trebuchet MS" pitchFamily="34" charset="0"/>
              </a:rPr>
              <a:t>Dentition</a:t>
            </a:r>
          </a:p>
          <a:p>
            <a:pPr eaLnBrk="1" hangingPunct="1"/>
            <a:r>
              <a:rPr lang="en-US" altLang="en-US" sz="4000" dirty="0" smtClean="0">
                <a:latin typeface="+mj-lt"/>
                <a:cs typeface="Trebuchet MS" pitchFamily="34" charset="0"/>
              </a:rPr>
              <a:t>Cheeks</a:t>
            </a:r>
          </a:p>
        </p:txBody>
      </p:sp>
      <p:pic>
        <p:nvPicPr>
          <p:cNvPr id="64516" name="Picture 3"/>
          <p:cNvPicPr>
            <a:picLocks noChangeAspect="1"/>
          </p:cNvPicPr>
          <p:nvPr/>
        </p:nvPicPr>
        <p:blipFill>
          <a:blip r:embed="rId3">
            <a:extLst>
              <a:ext uri="{28A0092B-C50C-407E-A947-70E740481C1C}">
                <a14:useLocalDpi xmlns:a14="http://schemas.microsoft.com/office/drawing/2010/main" val="0"/>
              </a:ext>
            </a:extLst>
          </a:blip>
          <a:srcRect l="2606" t="4002" r="12408" b="2663"/>
          <a:stretch>
            <a:fillRect/>
          </a:stretch>
        </p:blipFill>
        <p:spPr bwMode="auto">
          <a:xfrm>
            <a:off x="4267200" y="1470464"/>
            <a:ext cx="4419600" cy="485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0289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noAutofit/>
          </a:bodyPr>
          <a:lstStyle/>
          <a:p>
            <a:pPr eaLnBrk="1" hangingPunct="1"/>
            <a:r>
              <a:rPr lang="en-US" altLang="en-US" b="1" dirty="0" err="1" smtClean="0">
                <a:solidFill>
                  <a:srgbClr val="990033"/>
                </a:solidFill>
                <a:cs typeface="Trebuchet MS" pitchFamily="34" charset="0"/>
              </a:rPr>
              <a:t>Neuromotor</a:t>
            </a:r>
            <a:endParaRPr lang="en-US" altLang="en-US" b="1" dirty="0" smtClean="0">
              <a:solidFill>
                <a:srgbClr val="990033"/>
              </a:solidFill>
              <a:cs typeface="Trebuchet MS" pitchFamily="34" charset="0"/>
            </a:endParaRPr>
          </a:p>
        </p:txBody>
      </p:sp>
      <p:sp>
        <p:nvSpPr>
          <p:cNvPr id="3" name="Content Placeholder 2"/>
          <p:cNvSpPr>
            <a:spLocks noGrp="1"/>
          </p:cNvSpPr>
          <p:nvPr>
            <p:ph idx="1"/>
          </p:nvPr>
        </p:nvSpPr>
        <p:spPr>
          <a:xfrm>
            <a:off x="4495800" y="1646237"/>
            <a:ext cx="4419600" cy="4525963"/>
          </a:xfrm>
        </p:spPr>
        <p:txBody>
          <a:bodyPr>
            <a:normAutofit/>
          </a:bodyPr>
          <a:lstStyle/>
          <a:p>
            <a:pPr eaLnBrk="1" hangingPunct="1"/>
            <a:r>
              <a:rPr lang="en-US" altLang="en-US" sz="2800" dirty="0" smtClean="0">
                <a:latin typeface="+mj-lt"/>
                <a:cs typeface="Trebuchet MS" pitchFamily="34" charset="0"/>
              </a:rPr>
              <a:t>Oral facial muscle tone</a:t>
            </a:r>
          </a:p>
          <a:p>
            <a:pPr eaLnBrk="1" hangingPunct="1"/>
            <a:r>
              <a:rPr lang="en-US" altLang="en-US" sz="2800" dirty="0" smtClean="0">
                <a:latin typeface="+mj-lt"/>
                <a:cs typeface="Trebuchet MS" pitchFamily="34" charset="0"/>
              </a:rPr>
              <a:t>Range of motion of </a:t>
            </a:r>
            <a:br>
              <a:rPr lang="en-US" altLang="en-US" sz="2800" dirty="0" smtClean="0">
                <a:latin typeface="+mj-lt"/>
                <a:cs typeface="Trebuchet MS" pitchFamily="34" charset="0"/>
              </a:rPr>
            </a:br>
            <a:r>
              <a:rPr lang="en-US" altLang="en-US" sz="2800" dirty="0" smtClean="0">
                <a:latin typeface="+mj-lt"/>
                <a:cs typeface="Trebuchet MS" pitchFamily="34" charset="0"/>
              </a:rPr>
              <a:t>oral structures</a:t>
            </a:r>
          </a:p>
          <a:p>
            <a:pPr eaLnBrk="1" hangingPunct="1"/>
            <a:r>
              <a:rPr lang="en-US" altLang="en-US" sz="2800" dirty="0" smtClean="0">
                <a:latin typeface="+mj-lt"/>
                <a:cs typeface="Trebuchet MS" pitchFamily="34" charset="0"/>
              </a:rPr>
              <a:t>Reflexes (rooting, </a:t>
            </a:r>
            <a:br>
              <a:rPr lang="en-US" altLang="en-US" sz="2800" dirty="0" smtClean="0">
                <a:latin typeface="+mj-lt"/>
                <a:cs typeface="Trebuchet MS" pitchFamily="34" charset="0"/>
              </a:rPr>
            </a:br>
            <a:r>
              <a:rPr lang="en-US" altLang="en-US" sz="2800" dirty="0" smtClean="0">
                <a:latin typeface="+mj-lt"/>
                <a:cs typeface="Trebuchet MS" pitchFamily="34" charset="0"/>
              </a:rPr>
              <a:t>suck/swallow, gag, cough)</a:t>
            </a:r>
          </a:p>
          <a:p>
            <a:pPr eaLnBrk="1" hangingPunct="1"/>
            <a:r>
              <a:rPr lang="en-US" altLang="en-US" sz="2800" dirty="0" smtClean="0">
                <a:latin typeface="+mj-lt"/>
                <a:cs typeface="Trebuchet MS" pitchFamily="34" charset="0"/>
              </a:rPr>
              <a:t>Jaw stability and strength</a:t>
            </a:r>
          </a:p>
          <a:p>
            <a:pPr eaLnBrk="1" hangingPunct="1"/>
            <a:r>
              <a:rPr lang="en-US" altLang="en-US" sz="2800" dirty="0" smtClean="0">
                <a:latin typeface="+mj-lt"/>
                <a:cs typeface="Trebuchet MS" pitchFamily="34" charset="0"/>
              </a:rPr>
              <a:t>Chewing</a:t>
            </a:r>
          </a:p>
          <a:p>
            <a:pPr eaLnBrk="1" hangingPunct="1"/>
            <a:r>
              <a:rPr lang="en-US" altLang="en-US" sz="2800" dirty="0" smtClean="0">
                <a:latin typeface="+mj-lt"/>
                <a:cs typeface="Trebuchet MS" pitchFamily="34" charset="0"/>
              </a:rPr>
              <a:t>Tongue movements</a:t>
            </a:r>
          </a:p>
          <a:p>
            <a:pPr eaLnBrk="1" hangingPunct="1"/>
            <a:r>
              <a:rPr lang="en-US" altLang="en-US" sz="2800" dirty="0" smtClean="0">
                <a:latin typeface="+mj-lt"/>
                <a:cs typeface="Trebuchet MS" pitchFamily="34" charset="0"/>
              </a:rPr>
              <a:t>Lips and cheeks</a:t>
            </a:r>
          </a:p>
          <a:p>
            <a:pPr eaLnBrk="1" hangingPunct="1"/>
            <a:endParaRPr lang="en-US" altLang="en-US" dirty="0" smtClean="0">
              <a:latin typeface="+mj-lt"/>
              <a:cs typeface="Trebuchet MS" pitchFamily="34" charset="0"/>
            </a:endParaRPr>
          </a:p>
        </p:txBody>
      </p:sp>
      <p:pic>
        <p:nvPicPr>
          <p:cNvPr id="655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3432449" cy="48247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1748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b="1" dirty="0" smtClean="0">
                <a:solidFill>
                  <a:srgbClr val="990033"/>
                </a:solidFill>
                <a:ea typeface="+mj-ea"/>
                <a:cs typeface="+mj-cs"/>
              </a:rPr>
              <a:t>Sensory Processing</a:t>
            </a:r>
          </a:p>
        </p:txBody>
      </p:sp>
      <p:sp>
        <p:nvSpPr>
          <p:cNvPr id="16386" name="Content Placeholder 2"/>
          <p:cNvSpPr>
            <a:spLocks noGrp="1"/>
          </p:cNvSpPr>
          <p:nvPr>
            <p:ph idx="1"/>
          </p:nvPr>
        </p:nvSpPr>
        <p:spPr>
          <a:xfrm>
            <a:off x="457200" y="1600200"/>
            <a:ext cx="8229600" cy="4800600"/>
          </a:xfrm>
          <a:ln>
            <a:miter lim="800000"/>
            <a:headEnd/>
            <a:tailEnd/>
          </a:ln>
          <a:extLst>
            <a:ext uri="{FAA26D3D-D897-4be2-8F04-BA451C77F1D7}"/>
          </a:extLst>
        </p:spPr>
        <p:txBody>
          <a:bodyPr numCol="2">
            <a:normAutofit/>
          </a:bodyPr>
          <a:lstStyle/>
          <a:p>
            <a:pPr eaLnBrk="1" hangingPunct="1">
              <a:defRPr/>
            </a:pPr>
            <a:r>
              <a:rPr lang="en-US" dirty="0"/>
              <a:t>Tactile</a:t>
            </a:r>
          </a:p>
          <a:p>
            <a:pPr eaLnBrk="1" hangingPunct="1">
              <a:defRPr/>
            </a:pPr>
            <a:r>
              <a:rPr lang="en-US" dirty="0" smtClean="0"/>
              <a:t>Proprioceptive</a:t>
            </a:r>
            <a:endParaRPr lang="en-US" dirty="0"/>
          </a:p>
          <a:p>
            <a:pPr eaLnBrk="1" hangingPunct="1">
              <a:defRPr/>
            </a:pPr>
            <a:r>
              <a:rPr lang="en-US" dirty="0" smtClean="0"/>
              <a:t>Vestibular</a:t>
            </a:r>
            <a:endParaRPr lang="en-US" dirty="0"/>
          </a:p>
          <a:p>
            <a:pPr eaLnBrk="1" hangingPunct="1">
              <a:defRPr/>
            </a:pPr>
            <a:r>
              <a:rPr lang="en-US" dirty="0" smtClean="0"/>
              <a:t>Auditory</a:t>
            </a:r>
          </a:p>
          <a:p>
            <a:pPr eaLnBrk="1" hangingPunct="1">
              <a:defRPr/>
            </a:pPr>
            <a:r>
              <a:rPr lang="en-US" dirty="0" smtClean="0"/>
              <a:t>Olfactory</a:t>
            </a:r>
            <a:endParaRPr lang="en-US" dirty="0"/>
          </a:p>
          <a:p>
            <a:pPr eaLnBrk="1" hangingPunct="1">
              <a:defRPr/>
            </a:pPr>
            <a:r>
              <a:rPr lang="en-US" dirty="0" smtClean="0"/>
              <a:t>Visual</a:t>
            </a:r>
            <a:endParaRPr lang="en-US" dirty="0"/>
          </a:p>
          <a:p>
            <a:pPr eaLnBrk="1" hangingPunct="1">
              <a:defRPr/>
            </a:pPr>
            <a:r>
              <a:rPr lang="en-US" dirty="0" smtClean="0"/>
              <a:t>Self-regulation/</a:t>
            </a:r>
          </a:p>
          <a:p>
            <a:pPr eaLnBrk="1" hangingPunct="1">
              <a:defRPr/>
            </a:pPr>
            <a:r>
              <a:rPr lang="en-US" dirty="0" smtClean="0"/>
              <a:t>Modulation</a:t>
            </a:r>
          </a:p>
          <a:p>
            <a:pPr eaLnBrk="1" hangingPunct="1">
              <a:defRPr/>
            </a:pPr>
            <a:endParaRPr lang="en-US" sz="2800" dirty="0"/>
          </a:p>
        </p:txBody>
      </p:sp>
      <p:pic>
        <p:nvPicPr>
          <p:cNvPr id="66564" name="Picture 3" descr="Pictur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4000"/>
            <a:ext cx="3733800" cy="49696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929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noAutofit/>
          </a:bodyPr>
          <a:lstStyle/>
          <a:p>
            <a:pPr eaLnBrk="1" hangingPunct="1"/>
            <a:r>
              <a:rPr lang="en-US" altLang="en-US" b="1" dirty="0" smtClean="0">
                <a:solidFill>
                  <a:srgbClr val="990033"/>
                </a:solidFill>
                <a:cs typeface="Trebuchet MS" pitchFamily="34" charset="0"/>
              </a:rPr>
              <a:t>Sensorimotor related to Feeding</a:t>
            </a:r>
          </a:p>
        </p:txBody>
      </p:sp>
      <p:sp>
        <p:nvSpPr>
          <p:cNvPr id="67587" name="Content Placeholder 2"/>
          <p:cNvSpPr>
            <a:spLocks noGrp="1"/>
          </p:cNvSpPr>
          <p:nvPr>
            <p:ph idx="1"/>
          </p:nvPr>
        </p:nvSpPr>
        <p:spPr/>
        <p:txBody>
          <a:bodyPr>
            <a:normAutofit/>
          </a:bodyPr>
          <a:lstStyle/>
          <a:p>
            <a:pPr eaLnBrk="1" hangingPunct="1"/>
            <a:r>
              <a:rPr lang="en-US" altLang="en-US" sz="3600" dirty="0" smtClean="0">
                <a:latin typeface="+mj-lt"/>
                <a:cs typeface="Trebuchet MS" pitchFamily="34" charset="0"/>
              </a:rPr>
              <a:t>Response to taste, textures, temperature</a:t>
            </a:r>
          </a:p>
          <a:p>
            <a:pPr eaLnBrk="1" hangingPunct="1"/>
            <a:r>
              <a:rPr lang="en-US" altLang="en-US" sz="3600" dirty="0" smtClean="0">
                <a:latin typeface="+mj-lt"/>
                <a:cs typeface="Trebuchet MS" pitchFamily="34" charset="0"/>
              </a:rPr>
              <a:t>Hyper/hypo responsiveness</a:t>
            </a:r>
          </a:p>
          <a:p>
            <a:pPr eaLnBrk="1" hangingPunct="1"/>
            <a:r>
              <a:rPr lang="en-US" altLang="en-US" sz="3600" dirty="0" smtClean="0">
                <a:latin typeface="+mj-lt"/>
                <a:cs typeface="Trebuchet MS" pitchFamily="34" charset="0"/>
              </a:rPr>
              <a:t>Sensory </a:t>
            </a:r>
            <a:br>
              <a:rPr lang="en-US" altLang="en-US" sz="3600" dirty="0" smtClean="0">
                <a:latin typeface="+mj-lt"/>
                <a:cs typeface="Trebuchet MS" pitchFamily="34" charset="0"/>
              </a:rPr>
            </a:br>
            <a:r>
              <a:rPr lang="en-US" altLang="en-US" sz="3600" dirty="0" smtClean="0">
                <a:latin typeface="+mj-lt"/>
                <a:cs typeface="Trebuchet MS" pitchFamily="34" charset="0"/>
              </a:rPr>
              <a:t>Modulation</a:t>
            </a:r>
          </a:p>
          <a:p>
            <a:pPr eaLnBrk="1" hangingPunct="1"/>
            <a:r>
              <a:rPr lang="en-US" altLang="en-US" sz="3600" dirty="0" smtClean="0">
                <a:latin typeface="+mj-lt"/>
                <a:cs typeface="Trebuchet MS" pitchFamily="34" charset="0"/>
              </a:rPr>
              <a:t>Oral praxis</a:t>
            </a:r>
          </a:p>
        </p:txBody>
      </p:sp>
      <p:pic>
        <p:nvPicPr>
          <p:cNvPr id="675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24200"/>
            <a:ext cx="5023956" cy="3352800"/>
          </a:xfrm>
          <a:prstGeom prst="rect">
            <a:avLst/>
          </a:prstGeom>
          <a:ln>
            <a:noFill/>
          </a:ln>
          <a:effectLst>
            <a:softEdge rad="112500"/>
          </a:effectLst>
          <a:extLst/>
        </p:spPr>
      </p:pic>
    </p:spTree>
    <p:extLst>
      <p:ext uri="{BB962C8B-B14F-4D97-AF65-F5344CB8AC3E}">
        <p14:creationId xmlns:p14="http://schemas.microsoft.com/office/powerpoint/2010/main" val="2037332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noAutofit/>
          </a:bodyPr>
          <a:lstStyle/>
          <a:p>
            <a:pPr eaLnBrk="1" hangingPunct="1"/>
            <a:r>
              <a:rPr lang="en-US" altLang="en-US" b="1" dirty="0" smtClean="0">
                <a:solidFill>
                  <a:srgbClr val="990033"/>
                </a:solidFill>
                <a:cs typeface="Trebuchet MS" pitchFamily="34" charset="0"/>
              </a:rPr>
              <a:t>Respiratory Status</a:t>
            </a:r>
          </a:p>
        </p:txBody>
      </p:sp>
      <p:sp>
        <p:nvSpPr>
          <p:cNvPr id="68611" name="Content Placeholder 2"/>
          <p:cNvSpPr>
            <a:spLocks noGrp="1"/>
          </p:cNvSpPr>
          <p:nvPr>
            <p:ph idx="1"/>
          </p:nvPr>
        </p:nvSpPr>
        <p:spPr>
          <a:xfrm>
            <a:off x="457200" y="1676400"/>
            <a:ext cx="8229600" cy="4525963"/>
          </a:xfrm>
        </p:spPr>
        <p:txBody>
          <a:bodyPr>
            <a:normAutofit/>
          </a:bodyPr>
          <a:lstStyle/>
          <a:p>
            <a:pPr eaLnBrk="1" hangingPunct="1"/>
            <a:r>
              <a:rPr lang="en-US" altLang="en-US" sz="4000" dirty="0" smtClean="0">
                <a:latin typeface="+mj-lt"/>
                <a:cs typeface="Trebuchet MS" pitchFamily="34" charset="0"/>
              </a:rPr>
              <a:t>Respiration </a:t>
            </a:r>
          </a:p>
          <a:p>
            <a:pPr eaLnBrk="1" hangingPunct="1"/>
            <a:r>
              <a:rPr lang="en-US" altLang="en-US" sz="4000" dirty="0" smtClean="0">
                <a:latin typeface="+mj-lt"/>
                <a:cs typeface="Trebuchet MS" pitchFamily="34" charset="0"/>
              </a:rPr>
              <a:t>Vocal Quality</a:t>
            </a:r>
          </a:p>
          <a:p>
            <a:pPr eaLnBrk="1" hangingPunct="1"/>
            <a:r>
              <a:rPr lang="en-US" altLang="en-US" sz="4000" dirty="0" smtClean="0">
                <a:latin typeface="+mj-lt"/>
                <a:cs typeface="Trebuchet MS" pitchFamily="34" charset="0"/>
              </a:rPr>
              <a:t>Airway </a:t>
            </a:r>
            <a:br>
              <a:rPr lang="en-US" altLang="en-US" sz="4000" dirty="0" smtClean="0">
                <a:latin typeface="+mj-lt"/>
                <a:cs typeface="Trebuchet MS" pitchFamily="34" charset="0"/>
              </a:rPr>
            </a:br>
            <a:r>
              <a:rPr lang="en-US" altLang="en-US" sz="4000" dirty="0" smtClean="0">
                <a:latin typeface="+mj-lt"/>
                <a:cs typeface="Trebuchet MS" pitchFamily="34" charset="0"/>
              </a:rPr>
              <a:t>Protection</a:t>
            </a:r>
          </a:p>
          <a:p>
            <a:pPr eaLnBrk="1" hangingPunct="1"/>
            <a:r>
              <a:rPr lang="en-US" altLang="en-US" sz="4000" dirty="0" smtClean="0">
                <a:latin typeface="+mj-lt"/>
                <a:cs typeface="Trebuchet MS" pitchFamily="34" charset="0"/>
              </a:rPr>
              <a:t>Swallow safety </a:t>
            </a:r>
          </a:p>
        </p:txBody>
      </p:sp>
      <p:pic>
        <p:nvPicPr>
          <p:cNvPr id="7170" name="Picture 2" descr="C:\Users\user\Desktop\respiratory_system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00200"/>
            <a:ext cx="4620846" cy="436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07846" y="5943600"/>
            <a:ext cx="1431354" cy="276999"/>
          </a:xfrm>
          <a:prstGeom prst="rect">
            <a:avLst/>
          </a:prstGeom>
          <a:noFill/>
        </p:spPr>
        <p:txBody>
          <a:bodyPr wrap="none" rtlCol="0">
            <a:spAutoFit/>
          </a:bodyPr>
          <a:lstStyle/>
          <a:p>
            <a:r>
              <a:rPr lang="en-US" sz="1200" dirty="0" smtClean="0"/>
              <a:t>sciencewithme.com</a:t>
            </a:r>
            <a:endParaRPr lang="en-US" sz="1200" dirty="0"/>
          </a:p>
        </p:txBody>
      </p:sp>
    </p:spTree>
    <p:extLst>
      <p:ext uri="{BB962C8B-B14F-4D97-AF65-F5344CB8AC3E}">
        <p14:creationId xmlns:p14="http://schemas.microsoft.com/office/powerpoint/2010/main" val="2112928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child_ea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810000"/>
            <a:ext cx="4495011"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9394" name="Rectangle 2"/>
          <p:cNvSpPr>
            <a:spLocks noGrp="1" noChangeArrowheads="1"/>
          </p:cNvSpPr>
          <p:nvPr>
            <p:ph type="title"/>
          </p:nvPr>
        </p:nvSpPr>
        <p:spPr>
          <a:xfrm>
            <a:off x="311150" y="762000"/>
            <a:ext cx="8521700" cy="606425"/>
          </a:xfrm>
        </p:spPr>
        <p:txBody>
          <a:bodyPr>
            <a:noAutofit/>
          </a:bodyPr>
          <a:lstStyle/>
          <a:p>
            <a:pPr eaLnBrk="1" hangingPunct="1"/>
            <a:r>
              <a:rPr lang="en-US" altLang="en-US" b="1" dirty="0" smtClean="0">
                <a:solidFill>
                  <a:srgbClr val="990033"/>
                </a:solidFill>
                <a:cs typeface="Trebuchet MS" pitchFamily="34" charset="0"/>
              </a:rPr>
              <a:t>Feeding Observation:  Child Factors</a:t>
            </a:r>
          </a:p>
        </p:txBody>
      </p:sp>
      <p:sp>
        <p:nvSpPr>
          <p:cNvPr id="59395" name="Rectangle 3"/>
          <p:cNvSpPr>
            <a:spLocks noGrp="1" noChangeArrowheads="1"/>
          </p:cNvSpPr>
          <p:nvPr>
            <p:ph type="body" idx="1"/>
          </p:nvPr>
        </p:nvSpPr>
        <p:spPr>
          <a:xfrm>
            <a:off x="457200" y="1828800"/>
            <a:ext cx="8305800" cy="4824413"/>
          </a:xfrm>
        </p:spPr>
        <p:txBody>
          <a:bodyPr>
            <a:normAutofit fontScale="92500" lnSpcReduction="10000"/>
          </a:bodyPr>
          <a:lstStyle/>
          <a:p>
            <a:pPr eaLnBrk="1" hangingPunct="1">
              <a:lnSpc>
                <a:spcPct val="90000"/>
              </a:lnSpc>
            </a:pPr>
            <a:r>
              <a:rPr lang="en-US" altLang="en-US" dirty="0" smtClean="0">
                <a:latin typeface="+mj-lt"/>
                <a:cs typeface="Trebuchet MS" pitchFamily="34" charset="0"/>
              </a:rPr>
              <a:t>Motivation and interest in feeding</a:t>
            </a:r>
          </a:p>
          <a:p>
            <a:pPr eaLnBrk="1" hangingPunct="1">
              <a:lnSpc>
                <a:spcPct val="90000"/>
              </a:lnSpc>
            </a:pPr>
            <a:r>
              <a:rPr lang="en-US" altLang="en-US" dirty="0" smtClean="0">
                <a:latin typeface="+mj-lt"/>
                <a:cs typeface="Trebuchet MS" pitchFamily="34" charset="0"/>
              </a:rPr>
              <a:t>Affect presentation</a:t>
            </a:r>
          </a:p>
          <a:p>
            <a:pPr eaLnBrk="1" hangingPunct="1">
              <a:lnSpc>
                <a:spcPct val="90000"/>
              </a:lnSpc>
            </a:pPr>
            <a:r>
              <a:rPr lang="en-US" altLang="en-US" dirty="0" smtClean="0">
                <a:latin typeface="+mj-lt"/>
                <a:cs typeface="Trebuchet MS" pitchFamily="34" charset="0"/>
              </a:rPr>
              <a:t>Eye contact and attentiveness</a:t>
            </a:r>
          </a:p>
          <a:p>
            <a:pPr eaLnBrk="1" hangingPunct="1">
              <a:lnSpc>
                <a:spcPct val="90000"/>
              </a:lnSpc>
            </a:pPr>
            <a:r>
              <a:rPr lang="en-US" altLang="en-US" dirty="0" smtClean="0">
                <a:latin typeface="+mj-lt"/>
                <a:cs typeface="Trebuchet MS" pitchFamily="34" charset="0"/>
              </a:rPr>
              <a:t>Ability to remain </a:t>
            </a:r>
            <a:br>
              <a:rPr lang="en-US" altLang="en-US" dirty="0" smtClean="0">
                <a:latin typeface="+mj-lt"/>
                <a:cs typeface="Trebuchet MS" pitchFamily="34" charset="0"/>
              </a:rPr>
            </a:br>
            <a:r>
              <a:rPr lang="en-US" altLang="en-US" dirty="0" smtClean="0">
                <a:latin typeface="+mj-lt"/>
                <a:cs typeface="Trebuchet MS" pitchFamily="34" charset="0"/>
              </a:rPr>
              <a:t>calm and regulated during feeding</a:t>
            </a:r>
          </a:p>
          <a:p>
            <a:pPr eaLnBrk="1" hangingPunct="1">
              <a:lnSpc>
                <a:spcPct val="90000"/>
              </a:lnSpc>
            </a:pPr>
            <a:r>
              <a:rPr lang="en-US" altLang="en-US" dirty="0" smtClean="0">
                <a:latin typeface="+mj-lt"/>
                <a:cs typeface="Trebuchet MS" pitchFamily="34" charset="0"/>
              </a:rPr>
              <a:t>Anticipation of and </a:t>
            </a:r>
            <a:br>
              <a:rPr lang="en-US" altLang="en-US" dirty="0" smtClean="0">
                <a:latin typeface="+mj-lt"/>
                <a:cs typeface="Trebuchet MS" pitchFamily="34" charset="0"/>
              </a:rPr>
            </a:br>
            <a:r>
              <a:rPr lang="en-US" altLang="en-US" dirty="0" smtClean="0">
                <a:latin typeface="+mj-lt"/>
                <a:cs typeface="Trebuchet MS" pitchFamily="34" charset="0"/>
              </a:rPr>
              <a:t>responsiveness to </a:t>
            </a:r>
            <a:br>
              <a:rPr lang="en-US" altLang="en-US" dirty="0" smtClean="0">
                <a:latin typeface="+mj-lt"/>
                <a:cs typeface="Trebuchet MS" pitchFamily="34" charset="0"/>
              </a:rPr>
            </a:br>
            <a:r>
              <a:rPr lang="en-US" altLang="en-US" dirty="0" smtClean="0">
                <a:latin typeface="+mj-lt"/>
                <a:cs typeface="Trebuchet MS" pitchFamily="34" charset="0"/>
              </a:rPr>
              <a:t>caregiver prompts</a:t>
            </a:r>
          </a:p>
          <a:p>
            <a:pPr eaLnBrk="1" hangingPunct="1">
              <a:lnSpc>
                <a:spcPct val="90000"/>
              </a:lnSpc>
            </a:pPr>
            <a:r>
              <a:rPr lang="en-US" altLang="en-US" dirty="0" smtClean="0">
                <a:latin typeface="+mj-lt"/>
                <a:cs typeface="Trebuchet MS" pitchFamily="34" charset="0"/>
              </a:rPr>
              <a:t>Engages in self-feeding </a:t>
            </a:r>
            <a:br>
              <a:rPr lang="en-US" altLang="en-US" dirty="0" smtClean="0">
                <a:latin typeface="+mj-lt"/>
                <a:cs typeface="Trebuchet MS" pitchFamily="34" charset="0"/>
              </a:rPr>
            </a:br>
            <a:r>
              <a:rPr lang="en-US" altLang="en-US" dirty="0" smtClean="0">
                <a:latin typeface="+mj-lt"/>
                <a:cs typeface="Trebuchet MS" pitchFamily="34" charset="0"/>
              </a:rPr>
              <a:t>as developmentally </a:t>
            </a:r>
            <a:br>
              <a:rPr lang="en-US" altLang="en-US" dirty="0" smtClean="0">
                <a:latin typeface="+mj-lt"/>
                <a:cs typeface="Trebuchet MS" pitchFamily="34" charset="0"/>
              </a:rPr>
            </a:br>
            <a:r>
              <a:rPr lang="en-US" altLang="en-US" dirty="0" smtClean="0">
                <a:latin typeface="+mj-lt"/>
                <a:cs typeface="Trebuchet MS" pitchFamily="34" charset="0"/>
              </a:rPr>
              <a:t>appropriate</a:t>
            </a:r>
          </a:p>
          <a:p>
            <a:pPr eaLnBrk="1" hangingPunct="1">
              <a:lnSpc>
                <a:spcPct val="90000"/>
              </a:lnSpc>
            </a:pPr>
            <a:endParaRPr lang="en-US" altLang="en-US" dirty="0" smtClean="0">
              <a:latin typeface="+mj-lt"/>
              <a:cs typeface="Trebuchet MS" pitchFamily="34" charset="0"/>
            </a:endParaRPr>
          </a:p>
        </p:txBody>
      </p:sp>
    </p:spTree>
    <p:extLst>
      <p:ext uri="{BB962C8B-B14F-4D97-AF65-F5344CB8AC3E}">
        <p14:creationId xmlns:p14="http://schemas.microsoft.com/office/powerpoint/2010/main" val="294851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52400" y="762000"/>
            <a:ext cx="8763000" cy="530225"/>
          </a:xfrm>
        </p:spPr>
        <p:txBody>
          <a:bodyPr>
            <a:noAutofit/>
          </a:bodyPr>
          <a:lstStyle/>
          <a:p>
            <a:pPr eaLnBrk="1" hangingPunct="1"/>
            <a:r>
              <a:rPr lang="en-US" altLang="en-US" b="1" dirty="0" smtClean="0">
                <a:solidFill>
                  <a:srgbClr val="990033"/>
                </a:solidFill>
                <a:cs typeface="Trebuchet MS" pitchFamily="34" charset="0"/>
              </a:rPr>
              <a:t>Feeding Observation:  Parent Factors</a:t>
            </a:r>
          </a:p>
        </p:txBody>
      </p:sp>
      <p:sp>
        <p:nvSpPr>
          <p:cNvPr id="58371" name="Rectangle 3"/>
          <p:cNvSpPr>
            <a:spLocks noGrp="1" noChangeArrowheads="1"/>
          </p:cNvSpPr>
          <p:nvPr>
            <p:ph type="body" idx="1"/>
          </p:nvPr>
        </p:nvSpPr>
        <p:spPr>
          <a:xfrm>
            <a:off x="685800" y="1600200"/>
            <a:ext cx="4800600" cy="5105400"/>
          </a:xfrm>
        </p:spPr>
        <p:txBody>
          <a:bodyPr>
            <a:noAutofit/>
          </a:bodyPr>
          <a:lstStyle/>
          <a:p>
            <a:pPr eaLnBrk="1" hangingPunct="1">
              <a:lnSpc>
                <a:spcPct val="90000"/>
              </a:lnSpc>
            </a:pPr>
            <a:r>
              <a:rPr lang="en-US" altLang="en-US" sz="2800" dirty="0" smtClean="0">
                <a:latin typeface="+mj-lt"/>
                <a:cs typeface="Trebuchet MS" pitchFamily="34" charset="0"/>
              </a:rPr>
              <a:t>Attunement to child’s cues</a:t>
            </a:r>
          </a:p>
          <a:p>
            <a:pPr eaLnBrk="1" hangingPunct="1">
              <a:lnSpc>
                <a:spcPct val="90000"/>
              </a:lnSpc>
            </a:pPr>
            <a:r>
              <a:rPr lang="en-US" altLang="en-US" sz="2800" dirty="0" smtClean="0">
                <a:latin typeface="+mj-lt"/>
                <a:cs typeface="Trebuchet MS" pitchFamily="34" charset="0"/>
              </a:rPr>
              <a:t>Content and tone of mealtime interactions</a:t>
            </a:r>
          </a:p>
          <a:p>
            <a:pPr eaLnBrk="1" hangingPunct="1">
              <a:lnSpc>
                <a:spcPct val="90000"/>
              </a:lnSpc>
            </a:pPr>
            <a:r>
              <a:rPr lang="en-US" altLang="en-US" sz="2800" dirty="0" smtClean="0">
                <a:latin typeface="+mj-lt"/>
                <a:cs typeface="Trebuchet MS" pitchFamily="34" charset="0"/>
              </a:rPr>
              <a:t>Pacing of the meal</a:t>
            </a:r>
          </a:p>
          <a:p>
            <a:pPr eaLnBrk="1" hangingPunct="1">
              <a:lnSpc>
                <a:spcPct val="90000"/>
              </a:lnSpc>
            </a:pPr>
            <a:r>
              <a:rPr lang="en-US" altLang="en-US" sz="2800" dirty="0" smtClean="0">
                <a:latin typeface="+mj-lt"/>
                <a:cs typeface="Trebuchet MS" pitchFamily="34" charset="0"/>
              </a:rPr>
              <a:t>Feeding expectations</a:t>
            </a:r>
          </a:p>
          <a:p>
            <a:pPr eaLnBrk="1" hangingPunct="1">
              <a:lnSpc>
                <a:spcPct val="90000"/>
              </a:lnSpc>
            </a:pPr>
            <a:r>
              <a:rPr lang="en-US" altLang="en-US" sz="2800" dirty="0" smtClean="0">
                <a:latin typeface="+mj-lt"/>
                <a:cs typeface="Trebuchet MS" pitchFamily="34" charset="0"/>
              </a:rPr>
              <a:t>Attentiveness during feeding</a:t>
            </a:r>
          </a:p>
          <a:p>
            <a:pPr eaLnBrk="1" hangingPunct="1">
              <a:lnSpc>
                <a:spcPct val="90000"/>
              </a:lnSpc>
            </a:pPr>
            <a:r>
              <a:rPr lang="en-US" altLang="en-US" sz="2800" dirty="0" smtClean="0">
                <a:latin typeface="+mj-lt"/>
                <a:cs typeface="Trebuchet MS" pitchFamily="34" charset="0"/>
              </a:rPr>
              <a:t>Use of prompts and praise to guide feeding</a:t>
            </a:r>
          </a:p>
          <a:p>
            <a:pPr eaLnBrk="1" hangingPunct="1">
              <a:lnSpc>
                <a:spcPct val="90000"/>
              </a:lnSpc>
            </a:pPr>
            <a:r>
              <a:rPr lang="en-US" altLang="en-US" sz="2800" dirty="0" smtClean="0">
                <a:latin typeface="+mj-lt"/>
                <a:cs typeface="Trebuchet MS" pitchFamily="34" charset="0"/>
              </a:rPr>
              <a:t>Limit-setting and persistence </a:t>
            </a:r>
          </a:p>
          <a:p>
            <a:pPr eaLnBrk="1" hangingPunct="1">
              <a:lnSpc>
                <a:spcPct val="90000"/>
              </a:lnSpc>
            </a:pPr>
            <a:r>
              <a:rPr lang="en-US" altLang="en-US" sz="2800" dirty="0" smtClean="0">
                <a:latin typeface="+mj-lt"/>
                <a:cs typeface="Trebuchet MS" pitchFamily="34" charset="0"/>
              </a:rPr>
              <a:t>Inventiveness</a:t>
            </a:r>
          </a:p>
        </p:txBody>
      </p:sp>
      <p:pic>
        <p:nvPicPr>
          <p:cNvPr id="58372" name="Picture 5" descr="http://pro.corbis.com/images/42-17375199.jpg?size=572&amp;uid=%7BDD2F32C0-2015-4D44-9EBA-79A25AD0A4C8%7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957137"/>
            <a:ext cx="3352800" cy="3529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7561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normAutofit fontScale="90000"/>
          </a:bodyPr>
          <a:lstStyle/>
          <a:p>
            <a:r>
              <a:rPr lang="en-US" altLang="en-US" b="1" dirty="0" smtClean="0">
                <a:solidFill>
                  <a:srgbClr val="990033"/>
                </a:solidFill>
                <a:cs typeface="Trebuchet MS" pitchFamily="34" charset="0"/>
              </a:rPr>
              <a:t>Feeding/Mealtime Goals</a:t>
            </a:r>
          </a:p>
        </p:txBody>
      </p:sp>
      <p:sp>
        <p:nvSpPr>
          <p:cNvPr id="83971" name="Content Placeholder 2"/>
          <p:cNvSpPr>
            <a:spLocks noGrp="1"/>
          </p:cNvSpPr>
          <p:nvPr>
            <p:ph idx="1"/>
          </p:nvPr>
        </p:nvSpPr>
        <p:spPr/>
        <p:txBody>
          <a:bodyPr>
            <a:normAutofit/>
          </a:bodyPr>
          <a:lstStyle/>
          <a:p>
            <a:r>
              <a:rPr lang="en-US" altLang="en-US" sz="2800" dirty="0" smtClean="0">
                <a:latin typeface="+mj-lt"/>
                <a:cs typeface="Trebuchet MS" pitchFamily="34" charset="0"/>
              </a:rPr>
              <a:t>Occupational engagement</a:t>
            </a:r>
          </a:p>
          <a:p>
            <a:r>
              <a:rPr lang="en-US" altLang="en-US" sz="2800" dirty="0" smtClean="0">
                <a:latin typeface="+mj-lt"/>
                <a:cs typeface="Trebuchet MS" pitchFamily="34" charset="0"/>
              </a:rPr>
              <a:t>Identify family’s goals and priorities</a:t>
            </a:r>
          </a:p>
          <a:p>
            <a:r>
              <a:rPr lang="en-US" altLang="en-US" sz="2800" dirty="0" smtClean="0">
                <a:latin typeface="+mj-lt"/>
                <a:cs typeface="Trebuchet MS" pitchFamily="34" charset="0"/>
              </a:rPr>
              <a:t>Posture and positioning</a:t>
            </a:r>
          </a:p>
          <a:p>
            <a:r>
              <a:rPr lang="en-US" altLang="en-US" sz="2800" dirty="0" smtClean="0">
                <a:latin typeface="+mj-lt"/>
                <a:cs typeface="Trebuchet MS" pitchFamily="34" charset="0"/>
              </a:rPr>
              <a:t>Self-Feeding/</a:t>
            </a:r>
            <a:br>
              <a:rPr lang="en-US" altLang="en-US" sz="2800" dirty="0" smtClean="0">
                <a:latin typeface="+mj-lt"/>
                <a:cs typeface="Trebuchet MS" pitchFamily="34" charset="0"/>
              </a:rPr>
            </a:br>
            <a:r>
              <a:rPr lang="en-US" altLang="en-US" sz="2800" dirty="0" smtClean="0">
                <a:latin typeface="+mj-lt"/>
                <a:cs typeface="Trebuchet MS" pitchFamily="34" charset="0"/>
              </a:rPr>
              <a:t>Self-Care skills</a:t>
            </a:r>
          </a:p>
          <a:p>
            <a:r>
              <a:rPr lang="en-US" altLang="en-US" sz="2800" dirty="0" smtClean="0">
                <a:latin typeface="+mj-lt"/>
                <a:cs typeface="Trebuchet MS" pitchFamily="34" charset="0"/>
              </a:rPr>
              <a:t>Oral motor skill </a:t>
            </a:r>
            <a:br>
              <a:rPr lang="en-US" altLang="en-US" sz="2800" dirty="0" smtClean="0">
                <a:latin typeface="+mj-lt"/>
                <a:cs typeface="Trebuchet MS" pitchFamily="34" charset="0"/>
              </a:rPr>
            </a:br>
            <a:r>
              <a:rPr lang="en-US" altLang="en-US" sz="2800" dirty="0" smtClean="0">
                <a:latin typeface="+mj-lt"/>
                <a:cs typeface="Trebuchet MS" pitchFamily="34" charset="0"/>
              </a:rPr>
              <a:t>development</a:t>
            </a:r>
          </a:p>
          <a:p>
            <a:r>
              <a:rPr lang="en-US" altLang="en-US" sz="2800" dirty="0" smtClean="0">
                <a:latin typeface="+mj-lt"/>
                <a:cs typeface="Trebuchet MS" pitchFamily="34" charset="0"/>
              </a:rPr>
              <a:t>Sensory processing </a:t>
            </a:r>
          </a:p>
          <a:p>
            <a:r>
              <a:rPr lang="en-US" altLang="en-US" sz="2800" dirty="0" smtClean="0">
                <a:latin typeface="+mj-lt"/>
                <a:cs typeface="Trebuchet MS" pitchFamily="34" charset="0"/>
              </a:rPr>
              <a:t>Swallowing function</a:t>
            </a:r>
          </a:p>
        </p:txBody>
      </p:sp>
      <p:pic>
        <p:nvPicPr>
          <p:cNvPr id="5" name="Picture 14" descr="http://t2.gstatic.com/images?q=tbn:ANd9GcQiSL4wsf6PXD1uPKBJdB5kDzJ67nu3pR2CPekA0sl_Sqp2fV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276600"/>
            <a:ext cx="4495800" cy="29918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9411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311150" y="523875"/>
            <a:ext cx="8540750" cy="1030287"/>
          </a:xfrm>
        </p:spPr>
        <p:txBody>
          <a:bodyPr/>
          <a:lstStyle/>
          <a:p>
            <a:r>
              <a:rPr lang="en-US" altLang="en-US" b="1" dirty="0" smtClean="0">
                <a:solidFill>
                  <a:srgbClr val="990033"/>
                </a:solidFill>
                <a:cs typeface="Trebuchet MS" pitchFamily="34" charset="0"/>
              </a:rPr>
              <a:t>Feeding/Mealtime Goals</a:t>
            </a:r>
          </a:p>
        </p:txBody>
      </p:sp>
      <p:sp>
        <p:nvSpPr>
          <p:cNvPr id="76803" name="Content Placeholder 2"/>
          <p:cNvSpPr>
            <a:spLocks noGrp="1"/>
          </p:cNvSpPr>
          <p:nvPr>
            <p:ph idx="1"/>
          </p:nvPr>
        </p:nvSpPr>
        <p:spPr>
          <a:xfrm>
            <a:off x="457200" y="1743075"/>
            <a:ext cx="8229600" cy="4657725"/>
          </a:xfrm>
        </p:spPr>
        <p:txBody>
          <a:bodyPr>
            <a:normAutofit/>
          </a:bodyPr>
          <a:lstStyle/>
          <a:p>
            <a:r>
              <a:rPr lang="en-US" altLang="en-US" dirty="0">
                <a:latin typeface="+mj-lt"/>
                <a:cs typeface="Trebuchet MS" pitchFamily="34" charset="0"/>
              </a:rPr>
              <a:t>P</a:t>
            </a:r>
            <a:r>
              <a:rPr lang="en-US" altLang="en-US" dirty="0" smtClean="0">
                <a:latin typeface="+mj-lt"/>
                <a:cs typeface="Trebuchet MS" pitchFamily="34" charset="0"/>
              </a:rPr>
              <a:t>leasurable parent-child interactions at meals</a:t>
            </a:r>
          </a:p>
          <a:p>
            <a:r>
              <a:rPr lang="en-US" altLang="en-US" dirty="0">
                <a:latin typeface="+mj-lt"/>
                <a:cs typeface="Trebuchet MS" pitchFamily="34" charset="0"/>
              </a:rPr>
              <a:t>S</a:t>
            </a:r>
            <a:r>
              <a:rPr lang="en-US" altLang="en-US" dirty="0" smtClean="0">
                <a:latin typeface="+mj-lt"/>
                <a:cs typeface="Trebuchet MS" pitchFamily="34" charset="0"/>
              </a:rPr>
              <a:t>tructure and routine of meals</a:t>
            </a:r>
          </a:p>
          <a:p>
            <a:r>
              <a:rPr lang="en-US" altLang="en-US" dirty="0" smtClean="0">
                <a:latin typeface="+mj-lt"/>
                <a:cs typeface="Trebuchet MS" pitchFamily="34" charset="0"/>
              </a:rPr>
              <a:t>Parent coping and management of child’</a:t>
            </a:r>
            <a:r>
              <a:rPr lang="en-US" altLang="ja-JP" dirty="0" smtClean="0">
                <a:latin typeface="+mj-lt"/>
                <a:cs typeface="Trebuchet MS" pitchFamily="34" charset="0"/>
              </a:rPr>
              <a:t>s behavior</a:t>
            </a:r>
          </a:p>
          <a:p>
            <a:r>
              <a:rPr lang="en-US" altLang="en-US" dirty="0" smtClean="0">
                <a:latin typeface="+mj-lt"/>
                <a:cs typeface="Trebuchet MS" pitchFamily="34" charset="0"/>
              </a:rPr>
              <a:t>Desired behavior at mealtimes</a:t>
            </a:r>
          </a:p>
          <a:p>
            <a:r>
              <a:rPr lang="en-US" altLang="en-US" dirty="0" smtClean="0">
                <a:latin typeface="+mj-lt"/>
                <a:cs typeface="Trebuchet MS" pitchFamily="34" charset="0"/>
              </a:rPr>
              <a:t>Increase oral intake or variety of accepted foods</a:t>
            </a:r>
          </a:p>
          <a:p>
            <a:r>
              <a:rPr lang="en-US" altLang="en-US" dirty="0" smtClean="0">
                <a:latin typeface="+mj-lt"/>
                <a:cs typeface="Trebuchet MS" pitchFamily="34" charset="0"/>
              </a:rPr>
              <a:t>Expand texture of food acceptance</a:t>
            </a:r>
          </a:p>
          <a:p>
            <a:pPr marL="0" indent="0">
              <a:buNone/>
            </a:pPr>
            <a:endParaRPr lang="en-US" altLang="en-US" dirty="0" smtClean="0">
              <a:latin typeface="+mj-lt"/>
              <a:cs typeface="Trebuchet MS" pitchFamily="34" charset="0"/>
            </a:endParaRPr>
          </a:p>
        </p:txBody>
      </p:sp>
      <p:sp>
        <p:nvSpPr>
          <p:cNvPr id="768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3E73DCAC-36AC-4AC8-A278-A459AF140862}" type="slidenum">
              <a:rPr lang="en-US" altLang="en-US">
                <a:solidFill>
                  <a:srgbClr val="FFFFFF"/>
                </a:solidFill>
                <a:latin typeface="Trebuchet MS" pitchFamily="34" charset="0"/>
              </a:rPr>
              <a:pPr eaLnBrk="1" hangingPunct="1"/>
              <a:t>29</a:t>
            </a:fld>
            <a:endParaRPr lang="en-US" altLang="en-US">
              <a:solidFill>
                <a:srgbClr val="FFFFFF"/>
              </a:solidFill>
              <a:latin typeface="Trebuchet MS" pitchFamily="34" charset="0"/>
            </a:endParaRPr>
          </a:p>
        </p:txBody>
      </p:sp>
    </p:spTree>
    <p:extLst>
      <p:ext uri="{BB962C8B-B14F-4D97-AF65-F5344CB8AC3E}">
        <p14:creationId xmlns:p14="http://schemas.microsoft.com/office/powerpoint/2010/main" val="1795200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fontScale="90000"/>
          </a:bodyPr>
          <a:lstStyle/>
          <a:p>
            <a:pPr eaLnBrk="1" hangingPunct="1"/>
            <a:r>
              <a:rPr lang="en-US" altLang="en-US" b="1" dirty="0" smtClean="0">
                <a:solidFill>
                  <a:srgbClr val="990033"/>
                </a:solidFill>
                <a:cs typeface="Trebuchet MS" pitchFamily="34" charset="0"/>
              </a:rPr>
              <a:t>Eating/Feeding/Swallowing</a:t>
            </a:r>
          </a:p>
        </p:txBody>
      </p:sp>
      <p:sp>
        <p:nvSpPr>
          <p:cNvPr id="3" name="Content Placeholder 2"/>
          <p:cNvSpPr>
            <a:spLocks noGrp="1"/>
          </p:cNvSpPr>
          <p:nvPr>
            <p:ph idx="1"/>
          </p:nvPr>
        </p:nvSpPr>
        <p:spPr/>
        <p:txBody>
          <a:bodyPr>
            <a:normAutofit/>
          </a:bodyPr>
          <a:lstStyle/>
          <a:p>
            <a:pPr eaLnBrk="1" hangingPunct="1">
              <a:lnSpc>
                <a:spcPct val="90000"/>
              </a:lnSpc>
            </a:pPr>
            <a:r>
              <a:rPr lang="en-US" altLang="en-US" sz="2400" b="1" dirty="0" smtClean="0">
                <a:latin typeface="+mj-lt"/>
                <a:cs typeface="Trebuchet MS" pitchFamily="34" charset="0"/>
              </a:rPr>
              <a:t>Eating</a:t>
            </a:r>
            <a:r>
              <a:rPr lang="en-US" altLang="en-US" sz="2400" dirty="0" smtClean="0">
                <a:latin typeface="+mj-lt"/>
                <a:cs typeface="Trebuchet MS" pitchFamily="34" charset="0"/>
              </a:rPr>
              <a:t>: The ability to keep and manipulate food/ﬂuid in the mouth and swallow it.</a:t>
            </a:r>
          </a:p>
          <a:p>
            <a:pPr eaLnBrk="1" hangingPunct="1">
              <a:lnSpc>
                <a:spcPct val="90000"/>
              </a:lnSpc>
            </a:pPr>
            <a:endParaRPr lang="en-US" altLang="en-US" sz="2400" dirty="0" smtClean="0">
              <a:latin typeface="+mj-lt"/>
              <a:cs typeface="Trebuchet MS" pitchFamily="34" charset="0"/>
            </a:endParaRPr>
          </a:p>
          <a:p>
            <a:pPr eaLnBrk="1" hangingPunct="1">
              <a:lnSpc>
                <a:spcPct val="90000"/>
              </a:lnSpc>
            </a:pPr>
            <a:r>
              <a:rPr lang="en-US" altLang="en-US" sz="2400" b="1" dirty="0" smtClean="0">
                <a:latin typeface="+mj-lt"/>
                <a:cs typeface="Trebuchet MS" pitchFamily="34" charset="0"/>
              </a:rPr>
              <a:t>Feeding</a:t>
            </a:r>
            <a:r>
              <a:rPr lang="en-US" altLang="en-US" sz="2400" dirty="0" smtClean="0">
                <a:latin typeface="+mj-lt"/>
                <a:cs typeface="Trebuchet MS" pitchFamily="34" charset="0"/>
              </a:rPr>
              <a:t>: The process of setting up, arranging, and bringing food/ﬂuids from the plate or cup to the mouth.</a:t>
            </a:r>
          </a:p>
          <a:p>
            <a:pPr eaLnBrk="1" hangingPunct="1">
              <a:lnSpc>
                <a:spcPct val="90000"/>
              </a:lnSpc>
            </a:pPr>
            <a:endParaRPr lang="en-US" altLang="en-US" sz="2400" dirty="0" smtClean="0">
              <a:latin typeface="+mj-lt"/>
              <a:cs typeface="Trebuchet MS" pitchFamily="34" charset="0"/>
            </a:endParaRPr>
          </a:p>
          <a:p>
            <a:pPr eaLnBrk="1" hangingPunct="1">
              <a:lnSpc>
                <a:spcPct val="90000"/>
              </a:lnSpc>
            </a:pPr>
            <a:r>
              <a:rPr lang="en-US" altLang="en-US" sz="2400" b="1" dirty="0" smtClean="0">
                <a:latin typeface="+mj-lt"/>
                <a:cs typeface="Trebuchet MS" pitchFamily="34" charset="0"/>
              </a:rPr>
              <a:t>Swallowing</a:t>
            </a:r>
            <a:r>
              <a:rPr lang="en-US" altLang="en-US" sz="2400" dirty="0" smtClean="0">
                <a:latin typeface="+mj-lt"/>
                <a:cs typeface="Trebuchet MS" pitchFamily="34" charset="0"/>
              </a:rPr>
              <a:t>: a complicated act in which food, ﬂuid, medication, or saliva is moved from the mouth through the pharynx and esophagus into the stomach.</a:t>
            </a:r>
          </a:p>
          <a:p>
            <a:pPr eaLnBrk="1" hangingPunct="1">
              <a:lnSpc>
                <a:spcPct val="90000"/>
              </a:lnSpc>
            </a:pPr>
            <a:endParaRPr lang="en-US" altLang="en-US" dirty="0" smtClean="0">
              <a:latin typeface="+mj-lt"/>
              <a:cs typeface="Trebuchet MS" pitchFamily="34" charset="0"/>
            </a:endParaRPr>
          </a:p>
        </p:txBody>
      </p:sp>
    </p:spTree>
    <p:extLst>
      <p:ext uri="{BB962C8B-B14F-4D97-AF65-F5344CB8AC3E}">
        <p14:creationId xmlns:p14="http://schemas.microsoft.com/office/powerpoint/2010/main" val="17921732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noAutofit/>
          </a:bodyPr>
          <a:lstStyle/>
          <a:p>
            <a:r>
              <a:rPr lang="en-US" altLang="en-US" b="1" dirty="0" smtClean="0">
                <a:solidFill>
                  <a:srgbClr val="990033"/>
                </a:solidFill>
                <a:cs typeface="Trebuchet MS" pitchFamily="34" charset="0"/>
              </a:rPr>
              <a:t>Feeding Interventions</a:t>
            </a:r>
          </a:p>
        </p:txBody>
      </p:sp>
      <p:sp>
        <p:nvSpPr>
          <p:cNvPr id="84995" name="Content Placeholder 2"/>
          <p:cNvSpPr>
            <a:spLocks noGrp="1"/>
          </p:cNvSpPr>
          <p:nvPr>
            <p:ph idx="1"/>
          </p:nvPr>
        </p:nvSpPr>
        <p:spPr/>
        <p:txBody>
          <a:bodyPr>
            <a:normAutofit lnSpcReduction="10000"/>
          </a:bodyPr>
          <a:lstStyle/>
          <a:p>
            <a:r>
              <a:rPr lang="en-US" altLang="en-US" dirty="0" smtClean="0">
                <a:latin typeface="+mj-lt"/>
                <a:cs typeface="Trebuchet MS" pitchFamily="34" charset="0"/>
              </a:rPr>
              <a:t>Oral Sensory Exploration</a:t>
            </a:r>
          </a:p>
          <a:p>
            <a:pPr lvl="1"/>
            <a:r>
              <a:rPr lang="en-US" altLang="en-US" dirty="0" smtClean="0">
                <a:latin typeface="+mj-lt"/>
                <a:cs typeface="Trebuchet MS" pitchFamily="34" charset="0"/>
              </a:rPr>
              <a:t>NUK brush		- Ice/cold temperatures</a:t>
            </a:r>
          </a:p>
          <a:p>
            <a:pPr lvl="1"/>
            <a:r>
              <a:rPr lang="en-US" altLang="en-US" dirty="0" smtClean="0">
                <a:latin typeface="+mj-lt"/>
                <a:cs typeface="Trebuchet MS" pitchFamily="34" charset="0"/>
              </a:rPr>
              <a:t>Z-Vibe			- Sour flavors</a:t>
            </a:r>
          </a:p>
          <a:p>
            <a:pPr lvl="1"/>
            <a:r>
              <a:rPr lang="en-US" altLang="en-US" dirty="0" smtClean="0">
                <a:latin typeface="+mj-lt"/>
                <a:cs typeface="Trebuchet MS" pitchFamily="34" charset="0"/>
              </a:rPr>
              <a:t>Chewy Tubes		- Lollipops</a:t>
            </a:r>
          </a:p>
          <a:p>
            <a:pPr lvl="1"/>
            <a:r>
              <a:rPr lang="en-US" altLang="en-US" dirty="0" smtClean="0">
                <a:latin typeface="+mj-lt"/>
                <a:cs typeface="Trebuchet MS" pitchFamily="34" charset="0"/>
              </a:rPr>
              <a:t>Textured spoons	- Spicy flavors</a:t>
            </a:r>
          </a:p>
          <a:p>
            <a:pPr lvl="1"/>
            <a:r>
              <a:rPr lang="en-US" altLang="en-US" dirty="0" smtClean="0">
                <a:latin typeface="+mj-lt"/>
                <a:cs typeface="Trebuchet MS" pitchFamily="34" charset="0"/>
              </a:rPr>
              <a:t>Whistles		- Dips, dressings, condiments</a:t>
            </a:r>
          </a:p>
          <a:p>
            <a:pPr lvl="1"/>
            <a:r>
              <a:rPr lang="en-US" altLang="en-US" dirty="0" err="1" smtClean="0">
                <a:latin typeface="+mj-lt"/>
                <a:cs typeface="Trebuchet MS" pitchFamily="34" charset="0"/>
              </a:rPr>
              <a:t>Toothettes</a:t>
            </a:r>
            <a:r>
              <a:rPr lang="en-US" altLang="en-US" dirty="0" smtClean="0">
                <a:latin typeface="+mj-lt"/>
                <a:cs typeface="Trebuchet MS" pitchFamily="34" charset="0"/>
              </a:rPr>
              <a:t>		- Chewy/gummy candy</a:t>
            </a:r>
          </a:p>
          <a:p>
            <a:pPr lvl="1"/>
            <a:r>
              <a:rPr lang="en-US" altLang="en-US" dirty="0" smtClean="0">
                <a:latin typeface="+mj-lt"/>
                <a:cs typeface="Trebuchet MS" pitchFamily="34" charset="0"/>
              </a:rPr>
              <a:t>Swirly straws</a:t>
            </a:r>
          </a:p>
          <a:p>
            <a:pPr lvl="1"/>
            <a:r>
              <a:rPr lang="en-US" altLang="en-US" dirty="0" smtClean="0">
                <a:latin typeface="+mj-lt"/>
                <a:cs typeface="Trebuchet MS" pitchFamily="34" charset="0"/>
              </a:rPr>
              <a:t>Facial massage/textured cloth</a:t>
            </a:r>
          </a:p>
        </p:txBody>
      </p:sp>
    </p:spTree>
    <p:extLst>
      <p:ext uri="{BB962C8B-B14F-4D97-AF65-F5344CB8AC3E}">
        <p14:creationId xmlns:p14="http://schemas.microsoft.com/office/powerpoint/2010/main" val="31333246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noAutofit/>
          </a:bodyPr>
          <a:lstStyle/>
          <a:p>
            <a:r>
              <a:rPr lang="en-US" altLang="en-US" b="1" dirty="0" smtClean="0">
                <a:solidFill>
                  <a:srgbClr val="990033"/>
                </a:solidFill>
                <a:cs typeface="Trebuchet MS" pitchFamily="34" charset="0"/>
              </a:rPr>
              <a:t>Positive Behavioral Strategies</a:t>
            </a:r>
          </a:p>
        </p:txBody>
      </p:sp>
      <p:sp>
        <p:nvSpPr>
          <p:cNvPr id="3" name="Content Placeholder 2"/>
          <p:cNvSpPr>
            <a:spLocks noGrp="1"/>
          </p:cNvSpPr>
          <p:nvPr>
            <p:ph idx="1"/>
          </p:nvPr>
        </p:nvSpPr>
        <p:spPr/>
        <p:txBody>
          <a:bodyPr>
            <a:normAutofit/>
          </a:bodyPr>
          <a:lstStyle/>
          <a:p>
            <a:r>
              <a:rPr lang="en-US" altLang="en-US" dirty="0" smtClean="0">
                <a:latin typeface="+mj-lt"/>
                <a:cs typeface="Trebuchet MS" pitchFamily="34" charset="0"/>
              </a:rPr>
              <a:t>Shaping desired feeding behaviors using positive reinforcements</a:t>
            </a:r>
          </a:p>
          <a:p>
            <a:pPr lvl="1"/>
            <a:r>
              <a:rPr lang="en-US" altLang="en-US" dirty="0" smtClean="0">
                <a:latin typeface="+mj-lt"/>
                <a:cs typeface="Trebuchet MS" pitchFamily="34" charset="0"/>
              </a:rPr>
              <a:t>Sticker charts</a:t>
            </a:r>
          </a:p>
          <a:p>
            <a:pPr lvl="1"/>
            <a:r>
              <a:rPr lang="en-US" altLang="en-US" dirty="0" smtClean="0">
                <a:latin typeface="+mj-lt"/>
                <a:cs typeface="Trebuchet MS" pitchFamily="34" charset="0"/>
              </a:rPr>
              <a:t>Verbal Praise</a:t>
            </a:r>
          </a:p>
          <a:p>
            <a:pPr lvl="1"/>
            <a:r>
              <a:rPr lang="en-US" altLang="en-US" dirty="0" smtClean="0">
                <a:latin typeface="+mj-lt"/>
                <a:cs typeface="Trebuchet MS" pitchFamily="34" charset="0"/>
              </a:rPr>
              <a:t>Positive Affect</a:t>
            </a:r>
          </a:p>
          <a:p>
            <a:pPr lvl="1"/>
            <a:r>
              <a:rPr lang="en-US" altLang="en-US" dirty="0" smtClean="0">
                <a:latin typeface="+mj-lt"/>
                <a:cs typeface="Trebuchet MS" pitchFamily="34" charset="0"/>
              </a:rPr>
              <a:t>Positive gestures</a:t>
            </a:r>
          </a:p>
          <a:p>
            <a:pPr lvl="1"/>
            <a:r>
              <a:rPr lang="en-US" altLang="en-US" dirty="0" smtClean="0">
                <a:latin typeface="+mj-lt"/>
                <a:cs typeface="Trebuchet MS" pitchFamily="34" charset="0"/>
              </a:rPr>
              <a:t>Singing</a:t>
            </a:r>
          </a:p>
          <a:p>
            <a:pPr lvl="1"/>
            <a:r>
              <a:rPr lang="en-US" altLang="en-US" dirty="0" smtClean="0">
                <a:latin typeface="+mj-lt"/>
                <a:cs typeface="Trebuchet MS" pitchFamily="34" charset="0"/>
              </a:rPr>
              <a:t>Playful interactions</a:t>
            </a:r>
            <a:endParaRPr lang="en-US" altLang="en-US" dirty="0" smtClean="0">
              <a:solidFill>
                <a:srgbClr val="254061"/>
              </a:solidFill>
              <a:latin typeface="+mj-lt"/>
              <a:cs typeface="Trebuchet MS" pitchFamily="34" charset="0"/>
            </a:endParaRPr>
          </a:p>
          <a:p>
            <a:endParaRPr lang="en-US" altLang="en-US" dirty="0" smtClean="0">
              <a:latin typeface="+mj-lt"/>
              <a:cs typeface="Trebuchet MS" pitchFamily="34" charset="0"/>
            </a:endParaRPr>
          </a:p>
        </p:txBody>
      </p:sp>
      <p:pic>
        <p:nvPicPr>
          <p:cNvPr id="4099" name="Picture 3" descr="C:\Users\user\Desktop\reward-char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0"/>
            <a:ext cx="411480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5726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311150" y="762000"/>
            <a:ext cx="8540750" cy="628650"/>
          </a:xfrm>
        </p:spPr>
        <p:txBody>
          <a:bodyPr>
            <a:noAutofit/>
          </a:bodyPr>
          <a:lstStyle/>
          <a:p>
            <a:r>
              <a:rPr lang="en-US" altLang="en-US" b="1" dirty="0" smtClean="0">
                <a:solidFill>
                  <a:srgbClr val="990033"/>
                </a:solidFill>
                <a:cs typeface="Trebuchet MS" pitchFamily="34" charset="0"/>
              </a:rPr>
              <a:t>Playful Engagement with Food</a:t>
            </a:r>
          </a:p>
        </p:txBody>
      </p:sp>
      <p:sp>
        <p:nvSpPr>
          <p:cNvPr id="81923" name="Content Placeholder 2"/>
          <p:cNvSpPr>
            <a:spLocks noGrp="1"/>
          </p:cNvSpPr>
          <p:nvPr>
            <p:ph idx="1"/>
          </p:nvPr>
        </p:nvSpPr>
        <p:spPr>
          <a:xfrm>
            <a:off x="457200" y="1800225"/>
            <a:ext cx="8229600" cy="4367213"/>
          </a:xfrm>
        </p:spPr>
        <p:txBody>
          <a:bodyPr>
            <a:normAutofit/>
          </a:bodyPr>
          <a:lstStyle/>
          <a:p>
            <a:r>
              <a:rPr lang="en-US" altLang="en-US" dirty="0" smtClean="0">
                <a:latin typeface="+mj-lt"/>
                <a:cs typeface="Trebuchet MS" pitchFamily="34" charset="0"/>
              </a:rPr>
              <a:t>Offer preferred with non-preferred foods on the same plate</a:t>
            </a:r>
          </a:p>
          <a:p>
            <a:r>
              <a:rPr lang="en-US" altLang="en-US" dirty="0" smtClean="0">
                <a:latin typeface="+mj-lt"/>
                <a:cs typeface="Trebuchet MS" pitchFamily="34" charset="0"/>
              </a:rPr>
              <a:t>Try it! Touch, smell, kiss, lick, bite and spit out</a:t>
            </a:r>
          </a:p>
          <a:p>
            <a:r>
              <a:rPr lang="en-US" altLang="en-US" dirty="0" smtClean="0">
                <a:latin typeface="+mj-lt"/>
                <a:cs typeface="Trebuchet MS" pitchFamily="34" charset="0"/>
              </a:rPr>
              <a:t>Food shopping</a:t>
            </a:r>
          </a:p>
          <a:p>
            <a:r>
              <a:rPr lang="en-US" altLang="en-US" dirty="0" smtClean="0">
                <a:latin typeface="+mj-lt"/>
                <a:cs typeface="Trebuchet MS" pitchFamily="34" charset="0"/>
              </a:rPr>
              <a:t>Food preparation</a:t>
            </a:r>
          </a:p>
          <a:p>
            <a:endParaRPr lang="en-US" altLang="en-US" dirty="0" smtClean="0">
              <a:latin typeface="+mj-lt"/>
              <a:cs typeface="Trebuchet MS" pitchFamily="34" charset="0"/>
            </a:endParaRPr>
          </a:p>
          <a:p>
            <a:endParaRPr lang="en-US" altLang="en-US" dirty="0" smtClean="0">
              <a:latin typeface="+mj-lt"/>
              <a:cs typeface="Trebuchet MS" pitchFamily="34" charset="0"/>
            </a:endParaRPr>
          </a:p>
        </p:txBody>
      </p:sp>
      <p:sp>
        <p:nvSpPr>
          <p:cNvPr id="819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69CD806C-EB92-44E8-8911-3B65838F2E1B}" type="slidenum">
              <a:rPr lang="en-US" altLang="en-US">
                <a:solidFill>
                  <a:srgbClr val="FFFFFF"/>
                </a:solidFill>
                <a:latin typeface="Trebuchet MS" pitchFamily="34" charset="0"/>
              </a:rPr>
              <a:pPr eaLnBrk="1" hangingPunct="1"/>
              <a:t>32</a:t>
            </a:fld>
            <a:endParaRPr lang="en-US" altLang="en-US">
              <a:solidFill>
                <a:srgbClr val="FFFFFF"/>
              </a:solidFill>
              <a:latin typeface="Trebuchet MS" pitchFamily="34" charset="0"/>
            </a:endParaRPr>
          </a:p>
        </p:txBody>
      </p:sp>
      <p:pic>
        <p:nvPicPr>
          <p:cNvPr id="5122" name="Picture 2" descr="C:\Users\user\Desktop\cooking-with-kids_6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3886200"/>
            <a:ext cx="4229100" cy="2819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0925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533400"/>
            <a:ext cx="8153400" cy="1030288"/>
          </a:xfrm>
        </p:spPr>
        <p:txBody>
          <a:bodyPr/>
          <a:lstStyle/>
          <a:p>
            <a:pPr algn="l"/>
            <a:r>
              <a:rPr lang="en-US" altLang="en-US" b="1" dirty="0" smtClean="0">
                <a:solidFill>
                  <a:srgbClr val="990033"/>
                </a:solidFill>
                <a:cs typeface="Trebuchet MS" pitchFamily="34" charset="0"/>
              </a:rPr>
              <a:t>Food Play/Food Crafts</a:t>
            </a:r>
          </a:p>
        </p:txBody>
      </p:sp>
      <p:sp>
        <p:nvSpPr>
          <p:cNvPr id="82947" name="Content Placeholder 2"/>
          <p:cNvSpPr>
            <a:spLocks noGrp="1"/>
          </p:cNvSpPr>
          <p:nvPr>
            <p:ph idx="1"/>
          </p:nvPr>
        </p:nvSpPr>
        <p:spPr>
          <a:xfrm>
            <a:off x="304801" y="1752600"/>
            <a:ext cx="6096000" cy="4648200"/>
          </a:xfrm>
        </p:spPr>
        <p:txBody>
          <a:bodyPr>
            <a:normAutofit fontScale="92500" lnSpcReduction="10000"/>
          </a:bodyPr>
          <a:lstStyle/>
          <a:p>
            <a:r>
              <a:rPr lang="en-US" altLang="en-US" dirty="0" smtClean="0">
                <a:latin typeface="+mj-lt"/>
                <a:cs typeface="Trebuchet MS" pitchFamily="34" charset="0"/>
              </a:rPr>
              <a:t>Food presentation (cut into shapes, characters, cookie cutters)</a:t>
            </a:r>
          </a:p>
          <a:p>
            <a:r>
              <a:rPr lang="en-US" altLang="en-US" dirty="0" smtClean="0">
                <a:latin typeface="+mj-lt"/>
                <a:cs typeface="Trebuchet MS" pitchFamily="34" charset="0"/>
              </a:rPr>
              <a:t>Put food on skewers or toothpicks</a:t>
            </a:r>
          </a:p>
          <a:p>
            <a:r>
              <a:rPr lang="en-US" altLang="en-US" dirty="0" smtClean="0">
                <a:latin typeface="+mj-lt"/>
                <a:cs typeface="Trebuchet MS" pitchFamily="34" charset="0"/>
              </a:rPr>
              <a:t>Build things using food</a:t>
            </a:r>
          </a:p>
          <a:p>
            <a:r>
              <a:rPr lang="en-US" altLang="en-US" dirty="0" smtClean="0">
                <a:latin typeface="+mj-lt"/>
                <a:cs typeface="Trebuchet MS" pitchFamily="34" charset="0"/>
              </a:rPr>
              <a:t>Videos/songs/books about food</a:t>
            </a:r>
          </a:p>
          <a:p>
            <a:r>
              <a:rPr lang="en-US" altLang="en-US" dirty="0" smtClean="0">
                <a:latin typeface="+mj-lt"/>
                <a:cs typeface="Trebuchet MS" pitchFamily="34" charset="0"/>
              </a:rPr>
              <a:t>Food Games/Toys</a:t>
            </a:r>
          </a:p>
          <a:p>
            <a:r>
              <a:rPr lang="en-US" altLang="en-US" dirty="0" smtClean="0">
                <a:latin typeface="+mj-lt"/>
                <a:cs typeface="Trebuchet MS" pitchFamily="34" charset="0"/>
              </a:rPr>
              <a:t>Finger painting with purees,</a:t>
            </a:r>
            <a:br>
              <a:rPr lang="en-US" altLang="en-US" dirty="0" smtClean="0">
                <a:latin typeface="+mj-lt"/>
                <a:cs typeface="Trebuchet MS" pitchFamily="34" charset="0"/>
              </a:rPr>
            </a:br>
            <a:r>
              <a:rPr lang="en-US" altLang="en-US" dirty="0" smtClean="0">
                <a:latin typeface="+mj-lt"/>
                <a:cs typeface="Trebuchet MS" pitchFamily="34" charset="0"/>
              </a:rPr>
              <a:t>sauces, yogurt, or pudding</a:t>
            </a:r>
          </a:p>
          <a:p>
            <a:r>
              <a:rPr lang="en-US" altLang="en-US" dirty="0" smtClean="0">
                <a:latin typeface="+mj-lt"/>
                <a:cs typeface="Trebuchet MS" pitchFamily="34" charset="0"/>
              </a:rPr>
              <a:t>Make a food face or necklace</a:t>
            </a:r>
          </a:p>
          <a:p>
            <a:endParaRPr lang="en-US" altLang="en-US" dirty="0" smtClean="0">
              <a:latin typeface="+mj-lt"/>
              <a:cs typeface="Trebuchet MS" pitchFamily="34" charset="0"/>
            </a:endParaRPr>
          </a:p>
          <a:p>
            <a:endParaRPr lang="en-US" altLang="en-US" dirty="0" smtClean="0">
              <a:latin typeface="+mj-lt"/>
              <a:cs typeface="Trebuchet MS" pitchFamily="34" charset="0"/>
            </a:endParaRPr>
          </a:p>
        </p:txBody>
      </p:sp>
      <p:sp>
        <p:nvSpPr>
          <p:cNvPr id="829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DF01384B-3CDA-4FE6-98D0-18C68CAB7256}" type="slidenum">
              <a:rPr lang="en-US" altLang="en-US">
                <a:solidFill>
                  <a:srgbClr val="FFFFFF"/>
                </a:solidFill>
                <a:latin typeface="Trebuchet MS" pitchFamily="34" charset="0"/>
              </a:rPr>
              <a:pPr eaLnBrk="1" hangingPunct="1"/>
              <a:t>33</a:t>
            </a:fld>
            <a:endParaRPr lang="en-US" altLang="en-US">
              <a:solidFill>
                <a:srgbClr val="FFFFFF"/>
              </a:solidFill>
              <a:latin typeface="Trebuchet MS" pitchFamily="34" charset="0"/>
            </a:endParaRPr>
          </a:p>
        </p:txBody>
      </p:sp>
      <p:pic>
        <p:nvPicPr>
          <p:cNvPr id="6146" name="Picture 2" descr="C:\Users\user\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989029"/>
            <a:ext cx="2703851" cy="17927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descr="C:\Users\user\Desktop\13065081924375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071979"/>
            <a:ext cx="2703852" cy="18048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C:\Users\user\Desktop\Screen shot 2011-12-11 at 11.29.06 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914400"/>
            <a:ext cx="2703852" cy="19633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22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noAutofit/>
          </a:bodyPr>
          <a:lstStyle/>
          <a:p>
            <a:r>
              <a:rPr lang="en-US" altLang="en-US" b="1" dirty="0" smtClean="0">
                <a:solidFill>
                  <a:srgbClr val="990033"/>
                </a:solidFill>
                <a:cs typeface="Trebuchet MS" pitchFamily="34" charset="0"/>
              </a:rPr>
              <a:t>Structuring Family Mealtimes</a:t>
            </a:r>
          </a:p>
        </p:txBody>
      </p:sp>
      <p:sp>
        <p:nvSpPr>
          <p:cNvPr id="77827" name="Content Placeholder 2"/>
          <p:cNvSpPr>
            <a:spLocks noGrp="1"/>
          </p:cNvSpPr>
          <p:nvPr>
            <p:ph idx="1"/>
          </p:nvPr>
        </p:nvSpPr>
        <p:spPr>
          <a:xfrm>
            <a:off x="457200" y="1600200"/>
            <a:ext cx="8229600" cy="5257800"/>
          </a:xfrm>
        </p:spPr>
        <p:txBody>
          <a:bodyPr>
            <a:normAutofit/>
          </a:bodyPr>
          <a:lstStyle/>
          <a:p>
            <a:r>
              <a:rPr lang="en-US" altLang="en-US" dirty="0" smtClean="0">
                <a:latin typeface="+mj-lt"/>
                <a:cs typeface="Trebuchet MS" pitchFamily="34" charset="0"/>
              </a:rPr>
              <a:t>Environmental Controls</a:t>
            </a:r>
          </a:p>
          <a:p>
            <a:pPr lvl="1"/>
            <a:r>
              <a:rPr lang="en-US" altLang="en-US" sz="2400" dirty="0" smtClean="0">
                <a:latin typeface="+mj-lt"/>
                <a:cs typeface="Trebuchet MS" pitchFamily="34" charset="0"/>
              </a:rPr>
              <a:t>Safe, clean, nurturing</a:t>
            </a:r>
          </a:p>
          <a:p>
            <a:pPr lvl="1"/>
            <a:r>
              <a:rPr lang="en-US" altLang="en-US" sz="2400" dirty="0" smtClean="0">
                <a:latin typeface="+mj-lt"/>
                <a:cs typeface="Trebuchet MS" pitchFamily="34" charset="0"/>
              </a:rPr>
              <a:t>Food portion sizes</a:t>
            </a:r>
          </a:p>
          <a:p>
            <a:pPr lvl="1"/>
            <a:r>
              <a:rPr lang="en-US" altLang="en-US" sz="2400" dirty="0" smtClean="0">
                <a:latin typeface="+mj-lt"/>
                <a:cs typeface="Trebuchet MS" pitchFamily="34" charset="0"/>
              </a:rPr>
              <a:t>Consistent time and place</a:t>
            </a:r>
          </a:p>
          <a:p>
            <a:pPr lvl="1"/>
            <a:r>
              <a:rPr lang="en-US" altLang="en-US" sz="2400" dirty="0" smtClean="0">
                <a:latin typeface="+mj-lt"/>
                <a:cs typeface="Trebuchet MS" pitchFamily="34" charset="0"/>
              </a:rPr>
              <a:t>15-30 minute meals</a:t>
            </a:r>
            <a:endParaRPr lang="en-US" altLang="en-US" sz="2400" dirty="0" smtClean="0">
              <a:solidFill>
                <a:schemeClr val="bg1"/>
              </a:solidFill>
              <a:latin typeface="+mj-lt"/>
              <a:cs typeface="Trebuchet MS" pitchFamily="34" charset="0"/>
            </a:endParaRPr>
          </a:p>
          <a:p>
            <a:pPr lvl="1"/>
            <a:r>
              <a:rPr lang="en-US" altLang="en-US" sz="2400" dirty="0" smtClean="0">
                <a:latin typeface="+mj-lt"/>
                <a:cs typeface="Trebuchet MS" pitchFamily="34" charset="0"/>
              </a:rPr>
              <a:t>Limits</a:t>
            </a:r>
          </a:p>
          <a:p>
            <a:pPr lvl="1"/>
            <a:r>
              <a:rPr lang="en-US" altLang="en-US" sz="2400" dirty="0" smtClean="0">
                <a:latin typeface="+mj-lt"/>
                <a:cs typeface="Trebuchet MS" pitchFamily="34" charset="0"/>
              </a:rPr>
              <a:t>Meal preparation and presentation</a:t>
            </a:r>
          </a:p>
          <a:p>
            <a:pPr lvl="1"/>
            <a:r>
              <a:rPr lang="en-US" altLang="en-US" sz="2400" dirty="0" smtClean="0">
                <a:latin typeface="+mj-lt"/>
                <a:cs typeface="Trebuchet MS" pitchFamily="34" charset="0"/>
              </a:rPr>
              <a:t>Food selections</a:t>
            </a:r>
          </a:p>
          <a:p>
            <a:pPr lvl="1"/>
            <a:r>
              <a:rPr lang="en-US" altLang="en-US" sz="2400" dirty="0" smtClean="0">
                <a:latin typeface="+mj-lt"/>
                <a:cs typeface="Trebuchet MS" pitchFamily="34" charset="0"/>
              </a:rPr>
              <a:t>Everyone participates</a:t>
            </a:r>
          </a:p>
        </p:txBody>
      </p:sp>
      <p:pic>
        <p:nvPicPr>
          <p:cNvPr id="3075" name="Picture 3" descr="C:\Users\user\Desktop\dad-child-making-sal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828800"/>
            <a:ext cx="3193784" cy="4495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3080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noAutofit/>
          </a:bodyPr>
          <a:lstStyle/>
          <a:p>
            <a:r>
              <a:rPr lang="en-US" altLang="en-US" b="1" dirty="0" smtClean="0">
                <a:solidFill>
                  <a:srgbClr val="990033"/>
                </a:solidFill>
                <a:latin typeface="+mn-lt"/>
                <a:cs typeface="Trebuchet MS" pitchFamily="34" charset="0"/>
              </a:rPr>
              <a:t>Feeding Approaches</a:t>
            </a:r>
          </a:p>
        </p:txBody>
      </p:sp>
      <p:sp>
        <p:nvSpPr>
          <p:cNvPr id="86019" name="Content Placeholder 2"/>
          <p:cNvSpPr>
            <a:spLocks noGrp="1"/>
          </p:cNvSpPr>
          <p:nvPr>
            <p:ph idx="1"/>
          </p:nvPr>
        </p:nvSpPr>
        <p:spPr/>
        <p:txBody>
          <a:bodyPr/>
          <a:lstStyle/>
          <a:p>
            <a:r>
              <a:rPr lang="en-US" altLang="en-US" dirty="0" smtClean="0">
                <a:cs typeface="Trebuchet MS" pitchFamily="34" charset="0"/>
              </a:rPr>
              <a:t>Beckman: Oral Motor Therapy</a:t>
            </a:r>
          </a:p>
          <a:p>
            <a:r>
              <a:rPr lang="en-US" altLang="en-US" dirty="0" smtClean="0">
                <a:cs typeface="Trebuchet MS" pitchFamily="34" charset="0"/>
              </a:rPr>
              <a:t>Toomey: The S.O.S. (Sequential Oral Sensory) Approach to Feeding</a:t>
            </a:r>
          </a:p>
          <a:p>
            <a:r>
              <a:rPr lang="en-US" altLang="en-US" dirty="0" err="1" smtClean="0">
                <a:cs typeface="Trebuchet MS" pitchFamily="34" charset="0"/>
              </a:rPr>
              <a:t>Fraker</a:t>
            </a:r>
            <a:r>
              <a:rPr lang="en-US" altLang="en-US" dirty="0" smtClean="0">
                <a:cs typeface="Trebuchet MS" pitchFamily="34" charset="0"/>
              </a:rPr>
              <a:t>, </a:t>
            </a:r>
            <a:r>
              <a:rPr lang="en-US" altLang="en-US" dirty="0" err="1" smtClean="0">
                <a:cs typeface="Trebuchet MS" pitchFamily="34" charset="0"/>
              </a:rPr>
              <a:t>Walbert</a:t>
            </a:r>
            <a:r>
              <a:rPr lang="en-US" altLang="en-US" dirty="0" smtClean="0">
                <a:cs typeface="Trebuchet MS" pitchFamily="34" charset="0"/>
              </a:rPr>
              <a:t> &amp; Cox: Pre-chaining© and Food Chaining© </a:t>
            </a:r>
          </a:p>
          <a:p>
            <a:r>
              <a:rPr lang="en-US" altLang="en-US" dirty="0" smtClean="0">
                <a:cs typeface="Trebuchet MS" pitchFamily="34" charset="0"/>
              </a:rPr>
              <a:t>Gray: Social Story™</a:t>
            </a:r>
          </a:p>
          <a:p>
            <a:r>
              <a:rPr lang="en-US" altLang="en-US" dirty="0" smtClean="0">
                <a:cs typeface="Trebuchet MS" pitchFamily="34" charset="0"/>
              </a:rPr>
              <a:t>Dunn Klein: Get Permission Trust to Approach to Mealtimes and Sensory Treatment</a:t>
            </a:r>
          </a:p>
          <a:p>
            <a:endParaRPr lang="en-US" altLang="en-US" sz="2400" dirty="0" smtClean="0">
              <a:cs typeface="Trebuchet MS" pitchFamily="34" charset="0"/>
            </a:endParaRPr>
          </a:p>
        </p:txBody>
      </p:sp>
    </p:spTree>
    <p:extLst>
      <p:ext uri="{BB962C8B-B14F-4D97-AF65-F5344CB8AC3E}">
        <p14:creationId xmlns:p14="http://schemas.microsoft.com/office/powerpoint/2010/main" val="12131043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Autofit/>
          </a:bodyPr>
          <a:lstStyle/>
          <a:p>
            <a:r>
              <a:rPr lang="en-US" altLang="en-US" b="1" dirty="0" smtClean="0">
                <a:solidFill>
                  <a:srgbClr val="990033"/>
                </a:solidFill>
                <a:ea typeface="ＭＳ Ｐゴシック" pitchFamily="34" charset="-128"/>
                <a:cs typeface="Trebuchet MS" pitchFamily="34" charset="0"/>
              </a:rPr>
              <a:t>Childhood Obesity Prevalence</a:t>
            </a:r>
          </a:p>
        </p:txBody>
      </p:sp>
      <p:sp>
        <p:nvSpPr>
          <p:cNvPr id="5123" name="Content Placeholder 2"/>
          <p:cNvSpPr>
            <a:spLocks noGrp="1"/>
          </p:cNvSpPr>
          <p:nvPr>
            <p:ph idx="1"/>
          </p:nvPr>
        </p:nvSpPr>
        <p:spPr/>
        <p:txBody>
          <a:bodyPr>
            <a:normAutofit fontScale="85000" lnSpcReduction="20000"/>
          </a:bodyPr>
          <a:lstStyle/>
          <a:p>
            <a:r>
              <a:rPr lang="en-US" altLang="en-US" dirty="0" smtClean="0">
                <a:latin typeface="+mj-lt"/>
                <a:ea typeface="ＭＳ Ｐゴシック" pitchFamily="34" charset="-128"/>
                <a:cs typeface="Trebuchet MS" pitchFamily="34" charset="0"/>
              </a:rPr>
              <a:t>Obesity has more than doubled since 1980 worldwide (WHO, 2012)</a:t>
            </a:r>
          </a:p>
          <a:p>
            <a:endParaRPr lang="en-US" altLang="en-US" dirty="0" smtClean="0">
              <a:latin typeface="+mj-lt"/>
              <a:ea typeface="ＭＳ Ｐゴシック" pitchFamily="34" charset="-128"/>
              <a:cs typeface="Trebuchet MS" pitchFamily="34" charset="0"/>
            </a:endParaRPr>
          </a:p>
          <a:p>
            <a:r>
              <a:rPr lang="en-US" altLang="en-US" dirty="0" smtClean="0">
                <a:latin typeface="+mj-lt"/>
                <a:ea typeface="ＭＳ Ｐゴシック" pitchFamily="34" charset="-128"/>
                <a:cs typeface="Trebuchet MS" pitchFamily="34" charset="0"/>
              </a:rPr>
              <a:t>In 2010 over 40 million children under age 5 were overweight worldwide (WHO, 2012). </a:t>
            </a:r>
          </a:p>
          <a:p>
            <a:pPr eaLnBrk="1" hangingPunct="1">
              <a:lnSpc>
                <a:spcPct val="80000"/>
              </a:lnSpc>
            </a:pPr>
            <a:endParaRPr lang="en-US" altLang="en-US" dirty="0" smtClean="0">
              <a:latin typeface="+mj-lt"/>
              <a:ea typeface="ＭＳ Ｐゴシック" pitchFamily="34" charset="-128"/>
              <a:cs typeface="Trebuchet MS" pitchFamily="34" charset="0"/>
            </a:endParaRPr>
          </a:p>
          <a:p>
            <a:pPr eaLnBrk="1" hangingPunct="1">
              <a:lnSpc>
                <a:spcPct val="80000"/>
              </a:lnSpc>
            </a:pPr>
            <a:r>
              <a:rPr lang="en-US" altLang="en-US" dirty="0" smtClean="0">
                <a:latin typeface="+mj-lt"/>
                <a:ea typeface="ＭＳ Ｐゴシック" pitchFamily="34" charset="-128"/>
                <a:cs typeface="Trebuchet MS" pitchFamily="34" charset="0"/>
              </a:rPr>
              <a:t>16.9% of US children and adolescence considered to be obese between 2009-2010. Rates increasing with adolescent males.  (Ogden, et al., 2012).  </a:t>
            </a:r>
          </a:p>
          <a:p>
            <a:pPr eaLnBrk="1" hangingPunct="1">
              <a:lnSpc>
                <a:spcPct val="80000"/>
              </a:lnSpc>
            </a:pPr>
            <a:endParaRPr lang="en-US" altLang="en-US" dirty="0" smtClean="0">
              <a:latin typeface="+mj-lt"/>
              <a:ea typeface="ＭＳ Ｐゴシック" pitchFamily="34" charset="-128"/>
              <a:cs typeface="Trebuchet MS" pitchFamily="34" charset="0"/>
            </a:endParaRPr>
          </a:p>
          <a:p>
            <a:pPr eaLnBrk="1" hangingPunct="1">
              <a:lnSpc>
                <a:spcPct val="80000"/>
              </a:lnSpc>
            </a:pPr>
            <a:r>
              <a:rPr lang="en-US" altLang="en-US" dirty="0" smtClean="0">
                <a:latin typeface="+mj-lt"/>
                <a:ea typeface="ＭＳ Ｐゴシック" pitchFamily="34" charset="-128"/>
                <a:cs typeface="Trebuchet MS" pitchFamily="34" charset="0"/>
              </a:rPr>
              <a:t>Between 2003-2006 obesity in 2-5 year olds to be 10.7% among non-Hispanic white, 14.9% among non-Hispanic black and 16.7% among Mexican American children (</a:t>
            </a:r>
            <a:r>
              <a:rPr lang="en-US" altLang="en-US" dirty="0" err="1" smtClean="0">
                <a:latin typeface="+mj-lt"/>
                <a:ea typeface="ＭＳ Ｐゴシック" pitchFamily="34" charset="-128"/>
                <a:cs typeface="Trebuchet MS" pitchFamily="34" charset="0"/>
              </a:rPr>
              <a:t>Taveras</a:t>
            </a:r>
            <a:r>
              <a:rPr lang="en-US" altLang="en-US" dirty="0" smtClean="0">
                <a:latin typeface="+mj-lt"/>
                <a:ea typeface="ＭＳ Ｐゴシック" pitchFamily="34" charset="-128"/>
                <a:cs typeface="Trebuchet MS" pitchFamily="34" charset="0"/>
              </a:rPr>
              <a:t>, et al., 2010). </a:t>
            </a:r>
          </a:p>
        </p:txBody>
      </p:sp>
    </p:spTree>
    <p:extLst>
      <p:ext uri="{BB962C8B-B14F-4D97-AF65-F5344CB8AC3E}">
        <p14:creationId xmlns:p14="http://schemas.microsoft.com/office/powerpoint/2010/main" val="10679245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Autofit/>
          </a:bodyPr>
          <a:lstStyle/>
          <a:p>
            <a:r>
              <a:rPr lang="en-US" altLang="en-US" b="1" dirty="0" smtClean="0">
                <a:solidFill>
                  <a:srgbClr val="990033"/>
                </a:solidFill>
                <a:ea typeface="ＭＳ Ｐゴシック" pitchFamily="34" charset="-128"/>
                <a:cs typeface="Trebuchet MS" pitchFamily="34" charset="0"/>
              </a:rPr>
              <a:t>Ethnic and Racial Disparities</a:t>
            </a:r>
          </a:p>
        </p:txBody>
      </p:sp>
      <p:sp>
        <p:nvSpPr>
          <p:cNvPr id="6147" name="Content Placeholder 2"/>
          <p:cNvSpPr>
            <a:spLocks noGrp="1"/>
          </p:cNvSpPr>
          <p:nvPr>
            <p:ph idx="1"/>
          </p:nvPr>
        </p:nvSpPr>
        <p:spPr/>
        <p:txBody>
          <a:bodyPr>
            <a:noAutofit/>
          </a:bodyPr>
          <a:lstStyle/>
          <a:p>
            <a:pPr eaLnBrk="1" hangingPunct="1"/>
            <a:r>
              <a:rPr lang="en-US" altLang="en-US" sz="2800" dirty="0" smtClean="0">
                <a:latin typeface="+mj-lt"/>
                <a:ea typeface="ＭＳ Ｐゴシック" pitchFamily="34" charset="-128"/>
                <a:cs typeface="Trebuchet MS" pitchFamily="34" charset="0"/>
              </a:rPr>
              <a:t>Increased prevalence in lower economic strata, minority and immigrant populations (Williamson et al., 1990; </a:t>
            </a:r>
            <a:r>
              <a:rPr lang="en-US" altLang="en-US" sz="2800" dirty="0" err="1" smtClean="0">
                <a:latin typeface="+mj-lt"/>
                <a:ea typeface="ＭＳ Ｐゴシック" pitchFamily="34" charset="-128"/>
                <a:cs typeface="Trebuchet MS" pitchFamily="34" charset="0"/>
              </a:rPr>
              <a:t>Foreyt</a:t>
            </a:r>
            <a:r>
              <a:rPr lang="en-US" altLang="en-US" sz="2800" dirty="0" smtClean="0">
                <a:latin typeface="+mj-lt"/>
                <a:ea typeface="ＭＳ Ｐゴシック" pitchFamily="34" charset="-128"/>
                <a:cs typeface="Trebuchet MS" pitchFamily="34" charset="0"/>
              </a:rPr>
              <a:t> et al., 1996; Lindsay et al., 2009).</a:t>
            </a:r>
          </a:p>
          <a:p>
            <a:pPr eaLnBrk="1" hangingPunct="1"/>
            <a:r>
              <a:rPr lang="en-US" altLang="en-US" sz="2800" dirty="0" smtClean="0">
                <a:latin typeface="+mj-lt"/>
                <a:ea typeface="ＭＳ Ｐゴシック" pitchFamily="34" charset="-128"/>
                <a:cs typeface="Trebuchet MS" pitchFamily="34" charset="0"/>
              </a:rPr>
              <a:t>Risk for obesity is elevated for individuals who have disabilities, fewer years of education, or poorer economic or job status (CDC, 2006; Wardle, Waller, &amp; Jarvis, 2002).</a:t>
            </a:r>
          </a:p>
          <a:p>
            <a:r>
              <a:rPr lang="en-US" altLang="en-US" sz="2800" dirty="0" smtClean="0">
                <a:latin typeface="+mj-lt"/>
                <a:ea typeface="ＭＳ Ｐゴシック" pitchFamily="34" charset="-128"/>
                <a:cs typeface="Trebuchet MS" pitchFamily="34" charset="0"/>
              </a:rPr>
              <a:t>Obesity rates continue to increase among non-Hispanic Black and Hispanic children &amp; generally higher compared to non-Hispanic White children (Anderson &amp; Butcher, 2006; </a:t>
            </a:r>
            <a:r>
              <a:rPr lang="en-US" altLang="en-US" sz="2800" dirty="0" err="1" smtClean="0">
                <a:latin typeface="+mj-lt"/>
                <a:ea typeface="ＭＳ Ｐゴシック" pitchFamily="34" charset="-128"/>
                <a:cs typeface="Trebuchet MS" pitchFamily="34" charset="0"/>
              </a:rPr>
              <a:t>Zametkin</a:t>
            </a:r>
            <a:r>
              <a:rPr lang="en-US" altLang="en-US" sz="2800" dirty="0" smtClean="0">
                <a:latin typeface="+mj-lt"/>
                <a:ea typeface="ＭＳ Ｐゴシック" pitchFamily="34" charset="-128"/>
                <a:cs typeface="Trebuchet MS" pitchFamily="34" charset="0"/>
              </a:rPr>
              <a:t> et al., 2004)</a:t>
            </a:r>
          </a:p>
        </p:txBody>
      </p:sp>
    </p:spTree>
    <p:extLst>
      <p:ext uri="{BB962C8B-B14F-4D97-AF65-F5344CB8AC3E}">
        <p14:creationId xmlns:p14="http://schemas.microsoft.com/office/powerpoint/2010/main" val="3689420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b="1" dirty="0">
                <a:solidFill>
                  <a:srgbClr val="990033"/>
                </a:solidFill>
                <a:ea typeface="ＭＳ Ｐゴシック" pitchFamily="34" charset="-128"/>
                <a:cs typeface="Trebuchet MS" pitchFamily="34" charset="0"/>
              </a:rPr>
              <a:t>Ethnic and Racial Disparities</a:t>
            </a:r>
            <a:endParaRPr lang="en-US" dirty="0"/>
          </a:p>
        </p:txBody>
      </p:sp>
      <p:sp>
        <p:nvSpPr>
          <p:cNvPr id="3" name="Content Placeholder 2"/>
          <p:cNvSpPr>
            <a:spLocks noGrp="1"/>
          </p:cNvSpPr>
          <p:nvPr>
            <p:ph idx="1"/>
          </p:nvPr>
        </p:nvSpPr>
        <p:spPr/>
        <p:txBody>
          <a:bodyPr/>
          <a:lstStyle/>
          <a:p>
            <a:r>
              <a:rPr lang="en-US" altLang="en-US" dirty="0">
                <a:ea typeface="ＭＳ Ｐゴシック" pitchFamily="34" charset="-128"/>
                <a:cs typeface="Trebuchet MS" pitchFamily="34" charset="0"/>
              </a:rPr>
              <a:t>Youth in low income urban environments in working class African American and Latino communities have two times the rate of obesity compared to White children (Cahill &amp; Suarez-</a:t>
            </a:r>
            <a:r>
              <a:rPr lang="en-US" altLang="en-US" dirty="0" err="1">
                <a:ea typeface="ＭＳ Ｐゴシック" pitchFamily="34" charset="-128"/>
                <a:cs typeface="Trebuchet MS" pitchFamily="34" charset="0"/>
              </a:rPr>
              <a:t>Balcazar</a:t>
            </a:r>
            <a:r>
              <a:rPr lang="en-US" altLang="en-US" dirty="0">
                <a:ea typeface="ＭＳ Ｐゴシック" pitchFamily="34" charset="-128"/>
                <a:cs typeface="Trebuchet MS" pitchFamily="34" charset="0"/>
              </a:rPr>
              <a:t>, 2009). </a:t>
            </a:r>
          </a:p>
          <a:p>
            <a:r>
              <a:rPr lang="en-US" altLang="en-US" dirty="0">
                <a:ea typeface="ＭＳ Ｐゴシック" pitchFamily="34" charset="-128"/>
                <a:cs typeface="Trebuchet MS" pitchFamily="34" charset="0"/>
              </a:rPr>
              <a:t>Disparities present as early as preschool when comparing two to five year olds (</a:t>
            </a:r>
            <a:r>
              <a:rPr lang="en-US" altLang="en-US" dirty="0" err="1">
                <a:ea typeface="ＭＳ Ｐゴシック" pitchFamily="34" charset="-128"/>
                <a:cs typeface="Trebuchet MS" pitchFamily="34" charset="0"/>
              </a:rPr>
              <a:t>Taveras</a:t>
            </a:r>
            <a:r>
              <a:rPr lang="en-US" altLang="en-US" dirty="0">
                <a:ea typeface="ＭＳ Ｐゴシック" pitchFamily="34" charset="-128"/>
                <a:cs typeface="Trebuchet MS" pitchFamily="34" charset="0"/>
              </a:rPr>
              <a:t> et al., 2010). </a:t>
            </a:r>
          </a:p>
          <a:p>
            <a:endParaRPr lang="en-US" dirty="0"/>
          </a:p>
        </p:txBody>
      </p:sp>
    </p:spTree>
    <p:extLst>
      <p:ext uri="{BB962C8B-B14F-4D97-AF65-F5344CB8AC3E}">
        <p14:creationId xmlns:p14="http://schemas.microsoft.com/office/powerpoint/2010/main" val="26084859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762000"/>
            <a:ext cx="8229600" cy="731838"/>
          </a:xfrm>
        </p:spPr>
        <p:txBody>
          <a:bodyPr>
            <a:noAutofit/>
          </a:bodyPr>
          <a:lstStyle/>
          <a:p>
            <a:r>
              <a:rPr lang="en-US" altLang="en-US" b="1" dirty="0" smtClean="0">
                <a:solidFill>
                  <a:srgbClr val="990033"/>
                </a:solidFill>
                <a:ea typeface="ＭＳ Ｐゴシック" pitchFamily="34" charset="-128"/>
                <a:cs typeface="Trebuchet MS" pitchFamily="34" charset="0"/>
              </a:rPr>
              <a:t>Population at Greater Risk</a:t>
            </a:r>
          </a:p>
        </p:txBody>
      </p:sp>
      <p:sp>
        <p:nvSpPr>
          <p:cNvPr id="7171" name="Content Placeholder 2"/>
          <p:cNvSpPr>
            <a:spLocks noGrp="1"/>
          </p:cNvSpPr>
          <p:nvPr>
            <p:ph idx="1"/>
          </p:nvPr>
        </p:nvSpPr>
        <p:spPr>
          <a:xfrm>
            <a:off x="457200" y="1676400"/>
            <a:ext cx="8229600" cy="4525963"/>
          </a:xfrm>
        </p:spPr>
        <p:txBody>
          <a:bodyPr>
            <a:normAutofit/>
          </a:bodyPr>
          <a:lstStyle/>
          <a:p>
            <a:r>
              <a:rPr lang="en-US" altLang="en-US" sz="2200" dirty="0" smtClean="0">
                <a:latin typeface="+mj-lt"/>
                <a:ea typeface="ＭＳ Ｐゴシック" pitchFamily="34" charset="-128"/>
                <a:cs typeface="Trebuchet MS" pitchFamily="34" charset="0"/>
              </a:rPr>
              <a:t>Higher prevalence of overweight among children and adolescents with special healthcare needs including </a:t>
            </a:r>
            <a:r>
              <a:rPr lang="en-US" altLang="en-US" sz="2200" dirty="0" err="1" smtClean="0">
                <a:latin typeface="+mj-lt"/>
                <a:ea typeface="ＭＳ Ｐゴシック" pitchFamily="34" charset="-128"/>
                <a:cs typeface="Trebuchet MS" pitchFamily="34" charset="0"/>
              </a:rPr>
              <a:t>spina</a:t>
            </a:r>
            <a:r>
              <a:rPr lang="en-US" altLang="en-US" sz="2200" dirty="0" smtClean="0">
                <a:latin typeface="+mj-lt"/>
                <a:ea typeface="ＭＳ Ｐゴシック" pitchFamily="34" charset="-128"/>
                <a:cs typeface="Trebuchet MS" pitchFamily="34" charset="0"/>
              </a:rPr>
              <a:t> biﬁda, cerebral palsy, </a:t>
            </a:r>
            <a:r>
              <a:rPr lang="en-US" altLang="en-US" sz="2200" dirty="0" err="1" smtClean="0">
                <a:latin typeface="+mj-lt"/>
                <a:ea typeface="ＭＳ Ｐゴシック" pitchFamily="34" charset="-128"/>
                <a:cs typeface="Trebuchet MS" pitchFamily="34" charset="0"/>
              </a:rPr>
              <a:t>Prader-Willi</a:t>
            </a:r>
            <a:r>
              <a:rPr lang="en-US" altLang="en-US" sz="2200" dirty="0" smtClean="0">
                <a:latin typeface="+mj-lt"/>
                <a:ea typeface="ＭＳ Ｐゴシック" pitchFamily="34" charset="-128"/>
                <a:cs typeface="Trebuchet MS" pitchFamily="34" charset="0"/>
              </a:rPr>
              <a:t>, Down syndrome, muscular dystrophy, brain injury, visual impairments, learning disabilities, ADHD, and autism spectrum disorders (</a:t>
            </a:r>
            <a:r>
              <a:rPr lang="en-US" altLang="en-US" sz="2200" dirty="0" err="1" smtClean="0">
                <a:latin typeface="+mj-lt"/>
                <a:ea typeface="ＭＳ Ｐゴシック" pitchFamily="34" charset="-128"/>
                <a:cs typeface="Trebuchet MS" pitchFamily="34" charset="0"/>
              </a:rPr>
              <a:t>Rimmer</a:t>
            </a:r>
            <a:r>
              <a:rPr lang="en-US" altLang="en-US" sz="2200" dirty="0" smtClean="0">
                <a:latin typeface="+mj-lt"/>
                <a:ea typeface="ＭＳ Ｐゴシック" pitchFamily="34" charset="-128"/>
                <a:cs typeface="Trebuchet MS" pitchFamily="34" charset="0"/>
              </a:rPr>
              <a:t> et al., 2007, </a:t>
            </a:r>
            <a:r>
              <a:rPr lang="en-US" altLang="en-US" sz="2200" dirty="0" err="1" smtClean="0">
                <a:latin typeface="+mj-lt"/>
                <a:ea typeface="ＭＳ Ｐゴシック" pitchFamily="34" charset="-128"/>
                <a:cs typeface="Trebuchet MS" pitchFamily="34" charset="0"/>
              </a:rPr>
              <a:t>Rimmer</a:t>
            </a:r>
            <a:r>
              <a:rPr lang="en-US" altLang="en-US" sz="2200" dirty="0" smtClean="0">
                <a:latin typeface="+mj-lt"/>
                <a:ea typeface="ＭＳ Ｐゴシック" pitchFamily="34" charset="-128"/>
                <a:cs typeface="Trebuchet MS" pitchFamily="34" charset="0"/>
              </a:rPr>
              <a:t> et al., 2011). </a:t>
            </a:r>
          </a:p>
          <a:p>
            <a:r>
              <a:rPr lang="en-US" altLang="en-US" sz="2200" dirty="0" smtClean="0">
                <a:latin typeface="+mj-lt"/>
                <a:ea typeface="ＭＳ Ｐゴシック" pitchFamily="34" charset="-128"/>
                <a:cs typeface="Trebuchet MS" pitchFamily="34" charset="0"/>
              </a:rPr>
              <a:t>Adolescents with autism or Down syndrome are 2-3x more likely to be obese (</a:t>
            </a:r>
            <a:r>
              <a:rPr lang="en-US" altLang="en-US" sz="2200" dirty="0" err="1" smtClean="0">
                <a:latin typeface="+mj-lt"/>
                <a:ea typeface="ＭＳ Ｐゴシック" pitchFamily="34" charset="-128"/>
                <a:cs typeface="Trebuchet MS" pitchFamily="34" charset="0"/>
              </a:rPr>
              <a:t>Rimmer</a:t>
            </a:r>
            <a:r>
              <a:rPr lang="en-US" altLang="en-US" sz="2200" dirty="0" smtClean="0">
                <a:latin typeface="+mj-lt"/>
                <a:ea typeface="ＭＳ Ｐゴシック" pitchFamily="34" charset="-128"/>
                <a:cs typeface="Trebuchet MS" pitchFamily="34" charset="0"/>
              </a:rPr>
              <a:t> et al., 2009). </a:t>
            </a:r>
          </a:p>
          <a:p>
            <a:r>
              <a:rPr lang="en-US" altLang="en-US" sz="2200" dirty="0" smtClean="0">
                <a:latin typeface="+mj-lt"/>
                <a:ea typeface="ＭＳ Ｐゴシック" pitchFamily="34" charset="-128"/>
                <a:cs typeface="Trebuchet MS" pitchFamily="34" charset="0"/>
              </a:rPr>
              <a:t>Prevalence higher among children with developmental disabilities leading to greater obesity related secondary conditions: pain, fatigue, high blood pressure, high blood cholesterol, social isolation, depression and low self-esteem (De, Small &amp; </a:t>
            </a:r>
            <a:r>
              <a:rPr lang="en-US" altLang="en-US" sz="2200" dirty="0" err="1" smtClean="0">
                <a:latin typeface="+mj-lt"/>
                <a:ea typeface="ＭＳ Ｐゴシック" pitchFamily="34" charset="-128"/>
                <a:cs typeface="Trebuchet MS" pitchFamily="34" charset="0"/>
              </a:rPr>
              <a:t>Baur</a:t>
            </a:r>
            <a:r>
              <a:rPr lang="en-US" altLang="en-US" sz="2200" dirty="0" smtClean="0">
                <a:latin typeface="+mj-lt"/>
                <a:ea typeface="ＭＳ Ｐゴシック" pitchFamily="34" charset="-128"/>
                <a:cs typeface="Trebuchet MS" pitchFamily="34" charset="0"/>
              </a:rPr>
              <a:t>, 2008, </a:t>
            </a:r>
            <a:r>
              <a:rPr lang="en-US" altLang="en-US" sz="2200" dirty="0" err="1" smtClean="0">
                <a:latin typeface="+mj-lt"/>
                <a:ea typeface="ＭＳ Ｐゴシック" pitchFamily="34" charset="-128"/>
                <a:cs typeface="Trebuchet MS" pitchFamily="34" charset="0"/>
              </a:rPr>
              <a:t>Rimmer</a:t>
            </a:r>
            <a:r>
              <a:rPr lang="en-US" altLang="en-US" sz="2200" dirty="0" smtClean="0">
                <a:latin typeface="+mj-lt"/>
                <a:ea typeface="ＭＳ Ｐゴシック" pitchFamily="34" charset="-128"/>
                <a:cs typeface="Trebuchet MS" pitchFamily="34" charset="0"/>
              </a:rPr>
              <a:t>, Rowland &amp; </a:t>
            </a:r>
            <a:r>
              <a:rPr lang="en-US" altLang="en-US" sz="2200" dirty="0" err="1" smtClean="0">
                <a:latin typeface="+mj-lt"/>
                <a:ea typeface="ＭＳ Ｐゴシック" pitchFamily="34" charset="-128"/>
                <a:cs typeface="Trebuchet MS" pitchFamily="34" charset="0"/>
              </a:rPr>
              <a:t>Yamaki</a:t>
            </a:r>
            <a:r>
              <a:rPr lang="en-US" altLang="en-US" sz="2200" dirty="0" smtClean="0">
                <a:latin typeface="+mj-lt"/>
                <a:ea typeface="ＭＳ Ｐゴシック" pitchFamily="34" charset="-128"/>
                <a:cs typeface="Trebuchet MS" pitchFamily="34" charset="0"/>
              </a:rPr>
              <a:t>, 2007, </a:t>
            </a:r>
            <a:r>
              <a:rPr lang="en-US" altLang="en-US" sz="2200" dirty="0" err="1" smtClean="0">
                <a:latin typeface="+mj-lt"/>
                <a:ea typeface="ＭＳ Ｐゴシック" pitchFamily="34" charset="-128"/>
                <a:cs typeface="Trebuchet MS" pitchFamily="34" charset="0"/>
              </a:rPr>
              <a:t>Rimmer</a:t>
            </a:r>
            <a:r>
              <a:rPr lang="en-US" altLang="en-US" sz="2200" dirty="0" smtClean="0">
                <a:latin typeface="+mj-lt"/>
                <a:ea typeface="ＭＳ Ｐゴシック" pitchFamily="34" charset="-128"/>
                <a:cs typeface="Trebuchet MS" pitchFamily="34" charset="0"/>
              </a:rPr>
              <a:t> et al., 2010). </a:t>
            </a:r>
          </a:p>
          <a:p>
            <a:endParaRPr lang="en-US" altLang="en-US" sz="2200" dirty="0" smtClean="0">
              <a:latin typeface="+mj-lt"/>
              <a:ea typeface="ＭＳ Ｐゴシック" pitchFamily="34" charset="-128"/>
              <a:cs typeface="Trebuchet MS" pitchFamily="34" charset="0"/>
            </a:endParaRPr>
          </a:p>
        </p:txBody>
      </p:sp>
    </p:spTree>
    <p:extLst>
      <p:ext uri="{BB962C8B-B14F-4D97-AF65-F5344CB8AC3E}">
        <p14:creationId xmlns:p14="http://schemas.microsoft.com/office/powerpoint/2010/main" val="1727179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cake-smash-photography-indianapolis.jpg"/>
          <p:cNvPicPr>
            <a:picLocks noChangeAspect="1" noChangeArrowheads="1"/>
          </p:cNvPicPr>
          <p:nvPr/>
        </p:nvPicPr>
        <p:blipFill rotWithShape="1">
          <a:blip r:embed="rId3">
            <a:extLst>
              <a:ext uri="{28A0092B-C50C-407E-A947-70E740481C1C}">
                <a14:useLocalDpi xmlns:a14="http://schemas.microsoft.com/office/drawing/2010/main" val="0"/>
              </a:ext>
            </a:extLst>
          </a:blip>
          <a:srcRect l="42500"/>
          <a:stretch/>
        </p:blipFill>
        <p:spPr bwMode="auto">
          <a:xfrm>
            <a:off x="2438400" y="4173420"/>
            <a:ext cx="3810000" cy="25538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C:\Users\user\Desktop\Corbis-42-593088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834725"/>
            <a:ext cx="2133600" cy="32038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1" name="Picture 7" descr="C:\Users\user\Desktop\gorgeouspinkdessertbuffet_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982" y="1302711"/>
            <a:ext cx="3628418" cy="24214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6" name="Picture 2" descr="C:\Users\user\Desktop\9b3beb0eb0b9f27242ade2003b2470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1"/>
            <a:ext cx="2895600" cy="43477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C:\Users\user\Desktop\roast-turkey-su-600619-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124" y="4197084"/>
            <a:ext cx="2506476" cy="2506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21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anim calcmode="lin" valueType="num">
                                      <p:cBhvr>
                                        <p:cTn id="15" dur="1000" fill="hold"/>
                                        <p:tgtEl>
                                          <p:spTgt spid="1027"/>
                                        </p:tgtEl>
                                        <p:attrNameLst>
                                          <p:attrName>ppt_x</p:attrName>
                                        </p:attrNameLst>
                                      </p:cBhvr>
                                      <p:tavLst>
                                        <p:tav tm="0">
                                          <p:val>
                                            <p:strVal val="#ppt_x"/>
                                          </p:val>
                                        </p:tav>
                                        <p:tav tm="100000">
                                          <p:val>
                                            <p:strVal val="#ppt_x"/>
                                          </p:val>
                                        </p:tav>
                                      </p:tavLst>
                                    </p:anim>
                                    <p:anim calcmode="lin" valueType="num">
                                      <p:cBhvr>
                                        <p:cTn id="1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31"/>
                                        </p:tgtEl>
                                        <p:attrNameLst>
                                          <p:attrName>style.visibility</p:attrName>
                                        </p:attrNameLst>
                                      </p:cBhvr>
                                      <p:to>
                                        <p:strVal val="visible"/>
                                      </p:to>
                                    </p:set>
                                    <p:animEffect transition="in" filter="fade">
                                      <p:cBhvr>
                                        <p:cTn id="28" dur="1000"/>
                                        <p:tgtEl>
                                          <p:spTgt spid="1031"/>
                                        </p:tgtEl>
                                      </p:cBhvr>
                                    </p:animEffect>
                                    <p:anim calcmode="lin" valueType="num">
                                      <p:cBhvr>
                                        <p:cTn id="29" dur="1000" fill="hold"/>
                                        <p:tgtEl>
                                          <p:spTgt spid="1031"/>
                                        </p:tgtEl>
                                        <p:attrNameLst>
                                          <p:attrName>ppt_x</p:attrName>
                                        </p:attrNameLst>
                                      </p:cBhvr>
                                      <p:tavLst>
                                        <p:tav tm="0">
                                          <p:val>
                                            <p:strVal val="#ppt_x"/>
                                          </p:val>
                                        </p:tav>
                                        <p:tav tm="100000">
                                          <p:val>
                                            <p:strVal val="#ppt_x"/>
                                          </p:val>
                                        </p:tav>
                                      </p:tavLst>
                                    </p:anim>
                                    <p:anim calcmode="lin" valueType="num">
                                      <p:cBhvr>
                                        <p:cTn id="30"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fade">
                                      <p:cBhvr>
                                        <p:cTn id="35" dur="1000"/>
                                        <p:tgtEl>
                                          <p:spTgt spid="1030"/>
                                        </p:tgtEl>
                                      </p:cBhvr>
                                    </p:animEffect>
                                    <p:anim calcmode="lin" valueType="num">
                                      <p:cBhvr>
                                        <p:cTn id="36" dur="1000" fill="hold"/>
                                        <p:tgtEl>
                                          <p:spTgt spid="1030"/>
                                        </p:tgtEl>
                                        <p:attrNameLst>
                                          <p:attrName>ppt_x</p:attrName>
                                        </p:attrNameLst>
                                      </p:cBhvr>
                                      <p:tavLst>
                                        <p:tav tm="0">
                                          <p:val>
                                            <p:strVal val="#ppt_x"/>
                                          </p:val>
                                        </p:tav>
                                        <p:tav tm="100000">
                                          <p:val>
                                            <p:strVal val="#ppt_x"/>
                                          </p:val>
                                        </p:tav>
                                      </p:tavLst>
                                    </p:anim>
                                    <p:anim calcmode="lin" valueType="num">
                                      <p:cBhvr>
                                        <p:cTn id="37"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685800"/>
            <a:ext cx="8763000" cy="731838"/>
          </a:xfrm>
        </p:spPr>
        <p:txBody>
          <a:bodyPr>
            <a:noAutofit/>
          </a:bodyPr>
          <a:lstStyle/>
          <a:p>
            <a:r>
              <a:rPr lang="en-US" altLang="en-US" sz="4200" b="1" dirty="0" smtClean="0">
                <a:solidFill>
                  <a:srgbClr val="990033"/>
                </a:solidFill>
                <a:ea typeface="ＭＳ Ｐゴシック" pitchFamily="34" charset="-128"/>
                <a:cs typeface="Trebuchet MS" pitchFamily="34" charset="0"/>
              </a:rPr>
              <a:t>Factors Influencing Obesity Prevalence </a:t>
            </a:r>
          </a:p>
        </p:txBody>
      </p:sp>
      <p:sp>
        <p:nvSpPr>
          <p:cNvPr id="8195" name="Content Placeholder 2"/>
          <p:cNvSpPr>
            <a:spLocks noGrp="1"/>
          </p:cNvSpPr>
          <p:nvPr>
            <p:ph idx="1"/>
          </p:nvPr>
        </p:nvSpPr>
        <p:spPr/>
        <p:txBody>
          <a:bodyPr>
            <a:normAutofit fontScale="92500" lnSpcReduction="20000"/>
          </a:bodyPr>
          <a:lstStyle/>
          <a:p>
            <a:r>
              <a:rPr lang="en-US" altLang="en-US" dirty="0" smtClean="0">
                <a:latin typeface="+mj-lt"/>
                <a:ea typeface="ＭＳ Ｐゴシック" pitchFamily="34" charset="-128"/>
                <a:cs typeface="Trebuchet MS" pitchFamily="34" charset="0"/>
              </a:rPr>
              <a:t>Dietary intake, absence of physical education in school based special needs programs and general sedentary behavior (</a:t>
            </a:r>
            <a:r>
              <a:rPr lang="en-US" altLang="en-US" dirty="0" err="1" smtClean="0">
                <a:latin typeface="+mj-lt"/>
                <a:ea typeface="ＭＳ Ｐゴシック" pitchFamily="34" charset="-128"/>
                <a:cs typeface="Trebuchet MS" pitchFamily="34" charset="0"/>
              </a:rPr>
              <a:t>Minihan</a:t>
            </a:r>
            <a:r>
              <a:rPr lang="en-US" altLang="en-US" dirty="0" smtClean="0">
                <a:latin typeface="+mj-lt"/>
                <a:ea typeface="ＭＳ Ｐゴシック" pitchFamily="34" charset="-128"/>
                <a:cs typeface="Trebuchet MS" pitchFamily="34" charset="0"/>
              </a:rPr>
              <a:t> et al., 2007).</a:t>
            </a:r>
          </a:p>
          <a:p>
            <a:r>
              <a:rPr lang="en-US" altLang="en-US" dirty="0" smtClean="0">
                <a:latin typeface="+mj-lt"/>
                <a:ea typeface="ＭＳ Ｐゴシック" pitchFamily="34" charset="-128"/>
                <a:cs typeface="Trebuchet MS" pitchFamily="34" charset="0"/>
              </a:rPr>
              <a:t>Lack of access to recreation facilities and limited knowledge on how to adapt programs for children with special healthcare needs contribute to limited opportunities for physical activity  (</a:t>
            </a:r>
            <a:r>
              <a:rPr lang="en-US" altLang="en-US" dirty="0" err="1" smtClean="0">
                <a:latin typeface="+mj-lt"/>
                <a:ea typeface="ＭＳ Ｐゴシック" pitchFamily="34" charset="-128"/>
                <a:cs typeface="Trebuchet MS" pitchFamily="34" charset="0"/>
              </a:rPr>
              <a:t>Rimmer</a:t>
            </a:r>
            <a:r>
              <a:rPr lang="en-US" altLang="en-US" dirty="0" smtClean="0">
                <a:latin typeface="+mj-lt"/>
                <a:ea typeface="ＭＳ Ｐゴシック" pitchFamily="34" charset="-128"/>
                <a:cs typeface="Trebuchet MS" pitchFamily="34" charset="0"/>
              </a:rPr>
              <a:t> et al., 2007). </a:t>
            </a:r>
          </a:p>
          <a:p>
            <a:r>
              <a:rPr lang="en-US" altLang="en-US" dirty="0" smtClean="0">
                <a:latin typeface="+mj-lt"/>
                <a:ea typeface="ＭＳ Ｐゴシック" pitchFamily="34" charset="-128"/>
                <a:cs typeface="Trebuchet MS" pitchFamily="34" charset="0"/>
              </a:rPr>
              <a:t>Medication-induced weight gain prescribed to manage behaviors (Stigler et al., 2004; </a:t>
            </a:r>
            <a:r>
              <a:rPr lang="en-US" altLang="en-US" dirty="0" err="1" smtClean="0">
                <a:latin typeface="+mj-lt"/>
                <a:ea typeface="ＭＳ Ｐゴシック" pitchFamily="34" charset="-128"/>
                <a:cs typeface="Trebuchet MS" pitchFamily="34" charset="0"/>
              </a:rPr>
              <a:t>Hellings</a:t>
            </a:r>
            <a:r>
              <a:rPr lang="en-US" altLang="en-US" dirty="0" smtClean="0">
                <a:latin typeface="+mj-lt"/>
                <a:ea typeface="ＭＳ Ｐゴシック" pitchFamily="34" charset="-128"/>
                <a:cs typeface="Trebuchet MS" pitchFamily="34" charset="0"/>
              </a:rPr>
              <a:t> et al., 2001; Martin et al., 2000). </a:t>
            </a:r>
          </a:p>
          <a:p>
            <a:endParaRPr lang="en-US" altLang="en-US" dirty="0" smtClean="0">
              <a:latin typeface="+mj-lt"/>
              <a:ea typeface="ＭＳ Ｐゴシック" pitchFamily="34" charset="-128"/>
              <a:cs typeface="Trebuchet MS" pitchFamily="34" charset="0"/>
            </a:endParaRPr>
          </a:p>
        </p:txBody>
      </p:sp>
    </p:spTree>
    <p:extLst>
      <p:ext uri="{BB962C8B-B14F-4D97-AF65-F5344CB8AC3E}">
        <p14:creationId xmlns:p14="http://schemas.microsoft.com/office/powerpoint/2010/main" val="3328948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Autofit/>
          </a:bodyPr>
          <a:lstStyle/>
          <a:p>
            <a:r>
              <a:rPr lang="en-US" altLang="en-US" b="1" dirty="0" smtClean="0">
                <a:solidFill>
                  <a:srgbClr val="990033"/>
                </a:solidFill>
                <a:ea typeface="ＭＳ Ｐゴシック" pitchFamily="34" charset="-128"/>
                <a:cs typeface="Trebuchet MS" pitchFamily="34" charset="0"/>
              </a:rPr>
              <a:t>Identified Barriers - Parent</a:t>
            </a:r>
          </a:p>
        </p:txBody>
      </p:sp>
      <p:sp>
        <p:nvSpPr>
          <p:cNvPr id="18435" name="Content Placeholder 2"/>
          <p:cNvSpPr>
            <a:spLocks noGrp="1"/>
          </p:cNvSpPr>
          <p:nvPr>
            <p:ph idx="1"/>
          </p:nvPr>
        </p:nvSpPr>
        <p:spPr/>
        <p:txBody>
          <a:bodyPr/>
          <a:lstStyle/>
          <a:p>
            <a:r>
              <a:rPr lang="en-US" altLang="en-US" dirty="0" smtClean="0">
                <a:latin typeface="+mj-lt"/>
                <a:ea typeface="ＭＳ Ｐゴシック" pitchFamily="34" charset="-128"/>
                <a:cs typeface="Trebuchet MS" pitchFamily="34" charset="0"/>
              </a:rPr>
              <a:t>Medication side effects</a:t>
            </a:r>
          </a:p>
          <a:p>
            <a:r>
              <a:rPr lang="en-US" altLang="en-US" dirty="0" smtClean="0">
                <a:latin typeface="+mj-lt"/>
                <a:ea typeface="ＭＳ Ｐゴシック" pitchFamily="34" charset="-128"/>
                <a:cs typeface="Trebuchet MS" pitchFamily="34" charset="0"/>
              </a:rPr>
              <a:t>Anxiety/Depression/Emotional eating</a:t>
            </a:r>
          </a:p>
          <a:p>
            <a:r>
              <a:rPr lang="en-US" altLang="en-US" dirty="0" smtClean="0">
                <a:latin typeface="+mj-lt"/>
                <a:ea typeface="ＭＳ Ｐゴシック" pitchFamily="34" charset="-128"/>
                <a:cs typeface="Trebuchet MS" pitchFamily="34" charset="0"/>
              </a:rPr>
              <a:t>Disrupted eating patterns</a:t>
            </a:r>
          </a:p>
          <a:p>
            <a:r>
              <a:rPr lang="en-US" altLang="en-US" dirty="0" smtClean="0">
                <a:latin typeface="+mj-lt"/>
                <a:ea typeface="ＭＳ Ｐゴシック" pitchFamily="34" charset="-128"/>
                <a:cs typeface="Trebuchet MS" pitchFamily="34" charset="0"/>
              </a:rPr>
              <a:t>Picky Eaters/Problem Feeders/Food Selectivity</a:t>
            </a:r>
          </a:p>
          <a:p>
            <a:r>
              <a:rPr lang="en-US" altLang="en-US" dirty="0" smtClean="0">
                <a:latin typeface="+mj-lt"/>
                <a:ea typeface="ＭＳ Ｐゴシック" pitchFamily="34" charset="-128"/>
                <a:cs typeface="Trebuchet MS" pitchFamily="34" charset="0"/>
              </a:rPr>
              <a:t>Sensory processing challenges</a:t>
            </a:r>
          </a:p>
          <a:p>
            <a:pPr lvl="1"/>
            <a:r>
              <a:rPr lang="en-US" altLang="en-US" dirty="0" smtClean="0">
                <a:latin typeface="+mj-lt"/>
                <a:ea typeface="ＭＳ Ｐゴシック" pitchFamily="34" charset="-128"/>
                <a:cs typeface="Trebuchet MS" pitchFamily="34" charset="0"/>
              </a:rPr>
              <a:t>Oral sensory seeking</a:t>
            </a:r>
          </a:p>
          <a:p>
            <a:pPr lvl="1"/>
            <a:r>
              <a:rPr lang="en-US" altLang="en-US" dirty="0" smtClean="0">
                <a:latin typeface="+mj-lt"/>
                <a:ea typeface="ＭＳ Ｐゴシック" pitchFamily="34" charset="-128"/>
                <a:cs typeface="Trebuchet MS" pitchFamily="34" charset="0"/>
              </a:rPr>
              <a:t>Tactile sensory processing </a:t>
            </a:r>
          </a:p>
        </p:txBody>
      </p:sp>
    </p:spTree>
    <p:extLst>
      <p:ext uri="{BB962C8B-B14F-4D97-AF65-F5344CB8AC3E}">
        <p14:creationId xmlns:p14="http://schemas.microsoft.com/office/powerpoint/2010/main" val="22950671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Autofit/>
          </a:bodyPr>
          <a:lstStyle/>
          <a:p>
            <a:r>
              <a:rPr lang="en-US" altLang="en-US" b="1" dirty="0" smtClean="0">
                <a:solidFill>
                  <a:srgbClr val="990033"/>
                </a:solidFill>
                <a:ea typeface="ＭＳ Ｐゴシック" pitchFamily="34" charset="-128"/>
                <a:cs typeface="Trebuchet MS" pitchFamily="34" charset="0"/>
              </a:rPr>
              <a:t>Identified Barriers - Parent</a:t>
            </a:r>
          </a:p>
        </p:txBody>
      </p:sp>
      <p:sp>
        <p:nvSpPr>
          <p:cNvPr id="19459" name="Content Placeholder 2"/>
          <p:cNvSpPr>
            <a:spLocks noGrp="1"/>
          </p:cNvSpPr>
          <p:nvPr>
            <p:ph idx="1"/>
          </p:nvPr>
        </p:nvSpPr>
        <p:spPr/>
        <p:txBody>
          <a:bodyPr/>
          <a:lstStyle/>
          <a:p>
            <a:r>
              <a:rPr lang="en-US" altLang="en-US" dirty="0" smtClean="0">
                <a:latin typeface="+mj-lt"/>
                <a:ea typeface="ＭＳ Ｐゴシック" pitchFamily="34" charset="-128"/>
                <a:cs typeface="Trebuchet MS" pitchFamily="34" charset="0"/>
              </a:rPr>
              <a:t>Stigma/decreased support system</a:t>
            </a:r>
          </a:p>
          <a:p>
            <a:r>
              <a:rPr lang="en-US" altLang="en-US" dirty="0" smtClean="0">
                <a:latin typeface="+mj-lt"/>
                <a:ea typeface="ＭＳ Ｐゴシック" pitchFamily="34" charset="-128"/>
                <a:cs typeface="Trebuchet MS" pitchFamily="34" charset="0"/>
              </a:rPr>
              <a:t>Time Constraints </a:t>
            </a:r>
          </a:p>
          <a:p>
            <a:r>
              <a:rPr lang="en-US" altLang="en-US" dirty="0" smtClean="0">
                <a:latin typeface="+mj-lt"/>
                <a:ea typeface="ＭＳ Ｐゴシック" pitchFamily="34" charset="-128"/>
                <a:cs typeface="Trebuchet MS" pitchFamily="34" charset="0"/>
              </a:rPr>
              <a:t>Nutrition knowledge</a:t>
            </a:r>
          </a:p>
          <a:p>
            <a:r>
              <a:rPr lang="en-US" altLang="en-US" dirty="0" smtClean="0">
                <a:latin typeface="+mj-lt"/>
                <a:ea typeface="ＭＳ Ｐゴシック" pitchFamily="34" charset="-128"/>
                <a:cs typeface="Trebuchet MS" pitchFamily="34" charset="0"/>
              </a:rPr>
              <a:t>Cultural factors/routines</a:t>
            </a:r>
          </a:p>
          <a:p>
            <a:pPr lvl="1"/>
            <a:r>
              <a:rPr lang="en-US" altLang="en-US" dirty="0" smtClean="0">
                <a:latin typeface="+mj-lt"/>
                <a:ea typeface="ＭＳ Ｐゴシック" pitchFamily="34" charset="-128"/>
                <a:cs typeface="Trebuchet MS" pitchFamily="34" charset="0"/>
              </a:rPr>
              <a:t>Perceptions of health</a:t>
            </a:r>
          </a:p>
          <a:p>
            <a:pPr lvl="1"/>
            <a:r>
              <a:rPr lang="en-US" altLang="en-US" dirty="0" smtClean="0">
                <a:latin typeface="+mj-lt"/>
                <a:ea typeface="ＭＳ Ｐゴシック" pitchFamily="34" charset="-128"/>
                <a:cs typeface="Trebuchet MS" pitchFamily="34" charset="0"/>
              </a:rPr>
              <a:t>Portion sizes</a:t>
            </a:r>
          </a:p>
          <a:p>
            <a:r>
              <a:rPr lang="en-US" altLang="en-US" dirty="0" smtClean="0">
                <a:latin typeface="+mj-lt"/>
                <a:ea typeface="ＭＳ Ｐゴシック" pitchFamily="34" charset="-128"/>
                <a:cs typeface="Trebuchet MS" pitchFamily="34" charset="0"/>
              </a:rPr>
              <a:t>Environmental factors</a:t>
            </a:r>
          </a:p>
        </p:txBody>
      </p:sp>
    </p:spTree>
    <p:extLst>
      <p:ext uri="{BB962C8B-B14F-4D97-AF65-F5344CB8AC3E}">
        <p14:creationId xmlns:p14="http://schemas.microsoft.com/office/powerpoint/2010/main" val="5000680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65598" y="685800"/>
            <a:ext cx="89683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US" altLang="en-US" sz="3600" b="1" dirty="0">
                <a:solidFill>
                  <a:srgbClr val="990033"/>
                </a:solidFill>
                <a:latin typeface="+mj-lt"/>
              </a:rPr>
              <a:t>Person-Environment-Occupation (PEO) Model</a:t>
            </a:r>
            <a:r>
              <a:rPr lang="en-US" altLang="en-US" sz="3600" dirty="0">
                <a:latin typeface="+mj-lt"/>
              </a:rPr>
              <a:t/>
            </a:r>
            <a:br>
              <a:rPr lang="en-US" altLang="en-US" sz="3600" dirty="0">
                <a:latin typeface="+mj-lt"/>
              </a:rPr>
            </a:br>
            <a:r>
              <a:rPr lang="en-US" altLang="en-US" sz="1200" dirty="0">
                <a:latin typeface="+mj-lt"/>
              </a:rPr>
              <a:t>Law, M., Cooper, B,. Strong, S., Stewart, D., Rigby, P. &amp; Letts, L. 1996. The Person-Environment-Occupation Model: A </a:t>
            </a:r>
            <a:r>
              <a:rPr lang="en-US" altLang="en-US" sz="1200" dirty="0" err="1">
                <a:latin typeface="+mj-lt"/>
              </a:rPr>
              <a:t>transactive</a:t>
            </a:r>
            <a:r>
              <a:rPr lang="en-US" altLang="en-US" sz="1200" dirty="0">
                <a:latin typeface="+mj-lt"/>
              </a:rPr>
              <a:t> approach to occupational performance. </a:t>
            </a:r>
            <a:r>
              <a:rPr lang="en-US" altLang="en-US" sz="1200" i="1" dirty="0">
                <a:latin typeface="+mj-lt"/>
              </a:rPr>
              <a:t>Canadian Journal of Occupational Therapy</a:t>
            </a:r>
            <a:r>
              <a:rPr lang="en-US" altLang="en-US" sz="1200" dirty="0">
                <a:latin typeface="+mj-lt"/>
              </a:rPr>
              <a:t>. 63(1):9-23</a:t>
            </a:r>
            <a:br>
              <a:rPr lang="en-US" altLang="en-US" sz="1200" dirty="0">
                <a:latin typeface="+mj-lt"/>
              </a:rPr>
            </a:br>
            <a:r>
              <a:rPr lang="en-US" altLang="en-US" sz="1200" dirty="0">
                <a:latin typeface="+mj-lt"/>
              </a:rPr>
              <a:t> </a:t>
            </a:r>
          </a:p>
        </p:txBody>
      </p:sp>
      <p:pic>
        <p:nvPicPr>
          <p:cNvPr id="9219" name="Picture 3" descr="C:\Users\karenlpa\Desktop\P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 y="1762125"/>
            <a:ext cx="8968356"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1123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Autofit/>
          </a:bodyPr>
          <a:lstStyle/>
          <a:p>
            <a:r>
              <a:rPr lang="en-US" altLang="en-US" b="1" dirty="0" err="1" smtClean="0">
                <a:solidFill>
                  <a:srgbClr val="991B1E"/>
                </a:solidFill>
                <a:ea typeface="ＭＳ Ｐゴシック" pitchFamily="34" charset="-128"/>
                <a:cs typeface="Trebuchet MS" pitchFamily="34" charset="0"/>
              </a:rPr>
              <a:t>BodyWorks</a:t>
            </a:r>
            <a:endParaRPr lang="en-US" altLang="en-US" b="1" dirty="0" smtClean="0">
              <a:solidFill>
                <a:srgbClr val="991B1E"/>
              </a:solidFill>
              <a:ea typeface="ＭＳ Ｐゴシック" pitchFamily="34" charset="-128"/>
              <a:cs typeface="Trebuchet MS" pitchFamily="34" charset="0"/>
            </a:endParaRPr>
          </a:p>
        </p:txBody>
      </p:sp>
      <p:sp>
        <p:nvSpPr>
          <p:cNvPr id="12291" name="Content Placeholder 2"/>
          <p:cNvSpPr>
            <a:spLocks noGrp="1"/>
          </p:cNvSpPr>
          <p:nvPr>
            <p:ph idx="1"/>
          </p:nvPr>
        </p:nvSpPr>
        <p:spPr/>
        <p:txBody>
          <a:bodyPr>
            <a:normAutofit fontScale="85000" lnSpcReduction="20000"/>
          </a:bodyPr>
          <a:lstStyle/>
          <a:p>
            <a:r>
              <a:rPr lang="en-US" altLang="en-US" smtClean="0">
                <a:latin typeface="+mj-lt"/>
                <a:ea typeface="ＭＳ Ｐゴシック" pitchFamily="34" charset="-128"/>
                <a:cs typeface="Trebuchet MS" pitchFamily="34" charset="0"/>
              </a:rPr>
              <a:t>U.S. Department of Health and Human Services, Office of Women’s Health</a:t>
            </a:r>
          </a:p>
          <a:p>
            <a:r>
              <a:rPr lang="en-US" altLang="en-US" smtClean="0">
                <a:latin typeface="+mj-lt"/>
                <a:ea typeface="ＭＳ Ｐゴシック" pitchFamily="34" charset="-128"/>
                <a:cs typeface="Trebuchet MS" pitchFamily="34" charset="0"/>
              </a:rPr>
              <a:t>Evidence-based toolkit (English/Spanish) intended for mothers and adolescent girls. </a:t>
            </a:r>
          </a:p>
          <a:p>
            <a:r>
              <a:rPr lang="en-US" altLang="en-US" smtClean="0">
                <a:latin typeface="+mj-lt"/>
                <a:ea typeface="ＭＳ Ｐゴシック" pitchFamily="34" charset="-128"/>
                <a:cs typeface="Trebuchet MS" pitchFamily="34" charset="0"/>
              </a:rPr>
              <a:t>The program uses a train-the-trainer model</a:t>
            </a:r>
          </a:p>
          <a:p>
            <a:r>
              <a:rPr lang="en-US" altLang="en-US" smtClean="0">
                <a:latin typeface="+mj-lt"/>
                <a:ea typeface="ＭＳ Ｐゴシック" pitchFamily="34" charset="-128"/>
                <a:cs typeface="Trebuchet MS" pitchFamily="34" charset="0"/>
              </a:rPr>
              <a:t>10 week sessions to provide parents/caregivers with tools and strategies to improve family eating and activity habits. </a:t>
            </a:r>
          </a:p>
          <a:p>
            <a:r>
              <a:rPr lang="en-US" altLang="en-US" smtClean="0">
                <a:latin typeface="+mj-lt"/>
                <a:ea typeface="ＭＳ Ｐゴシック" pitchFamily="34" charset="-128"/>
                <a:cs typeface="Trebuchet MS" pitchFamily="34" charset="0"/>
              </a:rPr>
              <a:t>To support adolescent girls in reaching and maintaining a healthy weight and to prevent obesity among adolescent girls. </a:t>
            </a:r>
          </a:p>
          <a:p>
            <a:r>
              <a:rPr lang="en-US" altLang="en-US" smtClean="0">
                <a:latin typeface="+mj-lt"/>
                <a:ea typeface="ＭＳ Ｐゴシック" pitchFamily="34" charset="-128"/>
                <a:cs typeface="Trebuchet MS" pitchFamily="34" charset="0"/>
              </a:rPr>
              <a:t>Promote parent self-efficacy</a:t>
            </a:r>
          </a:p>
          <a:p>
            <a:endParaRPr lang="en-US" altLang="en-US" smtClean="0">
              <a:latin typeface="+mj-lt"/>
              <a:ea typeface="ＭＳ Ｐゴシック" pitchFamily="34" charset="-128"/>
              <a:cs typeface="Trebuchet MS" pitchFamily="34" charset="0"/>
            </a:endParaRPr>
          </a:p>
        </p:txBody>
      </p:sp>
    </p:spTree>
    <p:extLst>
      <p:ext uri="{BB962C8B-B14F-4D97-AF65-F5344CB8AC3E}">
        <p14:creationId xmlns:p14="http://schemas.microsoft.com/office/powerpoint/2010/main" val="22328224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Autofit/>
          </a:bodyPr>
          <a:lstStyle/>
          <a:p>
            <a:r>
              <a:rPr lang="en-US" altLang="en-US" b="1" dirty="0" err="1" smtClean="0">
                <a:solidFill>
                  <a:srgbClr val="991B1E"/>
                </a:solidFill>
                <a:ea typeface="ＭＳ Ｐゴシック" pitchFamily="34" charset="-128"/>
                <a:cs typeface="Trebuchet MS" pitchFamily="34" charset="0"/>
              </a:rPr>
              <a:t>BodyWorks</a:t>
            </a:r>
            <a:r>
              <a:rPr lang="en-US" altLang="en-US" b="1" dirty="0" smtClean="0">
                <a:solidFill>
                  <a:srgbClr val="991B1E"/>
                </a:solidFill>
                <a:ea typeface="ＭＳ Ｐゴシック" pitchFamily="34" charset="-128"/>
                <a:cs typeface="Trebuchet MS" pitchFamily="34" charset="0"/>
              </a:rPr>
              <a:t> Modules</a:t>
            </a:r>
          </a:p>
        </p:txBody>
      </p:sp>
      <p:sp>
        <p:nvSpPr>
          <p:cNvPr id="20483" name="Content Placeholder 2"/>
          <p:cNvSpPr>
            <a:spLocks noGrp="1"/>
          </p:cNvSpPr>
          <p:nvPr>
            <p:ph idx="1"/>
          </p:nvPr>
        </p:nvSpPr>
        <p:spPr/>
        <p:txBody>
          <a:bodyPr>
            <a:normAutofit fontScale="92500" lnSpcReduction="10000"/>
          </a:bodyPr>
          <a:lstStyle/>
          <a:p>
            <a:r>
              <a:rPr lang="en-US" altLang="en-US" b="1" smtClean="0">
                <a:latin typeface="+mj-lt"/>
                <a:ea typeface="ＭＳ Ｐゴシック" pitchFamily="34" charset="-128"/>
                <a:cs typeface="Trebuchet MS" pitchFamily="34" charset="0"/>
              </a:rPr>
              <a:t>Session 1</a:t>
            </a:r>
            <a:r>
              <a:rPr lang="en-US" altLang="en-US" smtClean="0">
                <a:latin typeface="+mj-lt"/>
                <a:ea typeface="ＭＳ Ｐゴシック" pitchFamily="34" charset="-128"/>
                <a:cs typeface="Trebuchet MS" pitchFamily="34" charset="0"/>
              </a:rPr>
              <a:t>: Introduction, Toolkits, Discussion on Behavior Change, Goal setting</a:t>
            </a:r>
          </a:p>
          <a:p>
            <a:r>
              <a:rPr lang="en-US" altLang="en-US" b="1" smtClean="0">
                <a:latin typeface="+mj-lt"/>
                <a:ea typeface="ＭＳ Ｐゴシック" pitchFamily="34" charset="-128"/>
                <a:cs typeface="Trebuchet MS" pitchFamily="34" charset="0"/>
              </a:rPr>
              <a:t>Session 2</a:t>
            </a:r>
            <a:r>
              <a:rPr lang="en-US" altLang="en-US" smtClean="0">
                <a:latin typeface="+mj-lt"/>
                <a:ea typeface="ＭＳ Ｐゴシック" pitchFamily="34" charset="-128"/>
                <a:cs typeface="Trebuchet MS" pitchFamily="34" charset="0"/>
              </a:rPr>
              <a:t>: Healthy Weight and Risk of Overweight, Emotion and Eating, Food Journals</a:t>
            </a:r>
          </a:p>
          <a:p>
            <a:r>
              <a:rPr lang="en-US" altLang="en-US" b="1" smtClean="0">
                <a:latin typeface="+mj-lt"/>
                <a:ea typeface="ＭＳ Ｐゴシック" pitchFamily="34" charset="-128"/>
                <a:cs typeface="Trebuchet MS" pitchFamily="34" charset="0"/>
              </a:rPr>
              <a:t>Session 3</a:t>
            </a:r>
            <a:r>
              <a:rPr lang="en-US" altLang="en-US" smtClean="0">
                <a:latin typeface="+mj-lt"/>
                <a:ea typeface="ＭＳ Ｐゴシック" pitchFamily="34" charset="-128"/>
                <a:cs typeface="Trebuchet MS" pitchFamily="34" charset="0"/>
              </a:rPr>
              <a:t>: Introduce “Weigh in with Your Progress,” Basics of Healthy Eating</a:t>
            </a:r>
          </a:p>
          <a:p>
            <a:r>
              <a:rPr lang="en-US" altLang="en-US" b="1" smtClean="0">
                <a:latin typeface="+mj-lt"/>
                <a:ea typeface="ＭＳ Ｐゴシック" pitchFamily="34" charset="-128"/>
                <a:cs typeface="Trebuchet MS" pitchFamily="34" charset="0"/>
              </a:rPr>
              <a:t>Session 4</a:t>
            </a:r>
            <a:r>
              <a:rPr lang="en-US" altLang="en-US" smtClean="0">
                <a:latin typeface="+mj-lt"/>
                <a:ea typeface="ＭＳ Ｐゴシック" pitchFamily="34" charset="-128"/>
                <a:cs typeface="Trebuchet MS" pitchFamily="34" charset="0"/>
              </a:rPr>
              <a:t>: Serving Sizes, Fat Facts, Healthy Lunch Choices and Fast Food choices</a:t>
            </a:r>
          </a:p>
          <a:p>
            <a:r>
              <a:rPr lang="en-US" altLang="en-US" b="1" smtClean="0">
                <a:latin typeface="+mj-lt"/>
                <a:ea typeface="ＭＳ Ｐゴシック" pitchFamily="34" charset="-128"/>
                <a:cs typeface="Trebuchet MS" pitchFamily="34" charset="0"/>
              </a:rPr>
              <a:t>Session 5</a:t>
            </a:r>
            <a:r>
              <a:rPr lang="en-US" altLang="en-US" smtClean="0">
                <a:latin typeface="+mj-lt"/>
                <a:ea typeface="ＭＳ Ｐゴシック" pitchFamily="34" charset="-128"/>
                <a:cs typeface="Trebuchet MS" pitchFamily="34" charset="0"/>
              </a:rPr>
              <a:t>: Physical Activity, Limiting Screen Time</a:t>
            </a:r>
          </a:p>
        </p:txBody>
      </p:sp>
    </p:spTree>
    <p:extLst>
      <p:ext uri="{BB962C8B-B14F-4D97-AF65-F5344CB8AC3E}">
        <p14:creationId xmlns:p14="http://schemas.microsoft.com/office/powerpoint/2010/main" val="30285237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Autofit/>
          </a:bodyPr>
          <a:lstStyle/>
          <a:p>
            <a:r>
              <a:rPr lang="en-US" altLang="en-US" b="1" dirty="0" err="1" smtClean="0">
                <a:solidFill>
                  <a:srgbClr val="991B1E"/>
                </a:solidFill>
                <a:ea typeface="ＭＳ Ｐゴシック" pitchFamily="34" charset="-128"/>
                <a:cs typeface="Trebuchet MS" pitchFamily="34" charset="0"/>
              </a:rPr>
              <a:t>BodyWorks</a:t>
            </a:r>
            <a:r>
              <a:rPr lang="en-US" altLang="en-US" b="1" dirty="0" smtClean="0">
                <a:solidFill>
                  <a:srgbClr val="991B1E"/>
                </a:solidFill>
                <a:ea typeface="ＭＳ Ｐゴシック" pitchFamily="34" charset="-128"/>
                <a:cs typeface="Trebuchet MS" pitchFamily="34" charset="0"/>
              </a:rPr>
              <a:t> Modules</a:t>
            </a:r>
          </a:p>
        </p:txBody>
      </p:sp>
      <p:sp>
        <p:nvSpPr>
          <p:cNvPr id="21507" name="Content Placeholder 2"/>
          <p:cNvSpPr>
            <a:spLocks noGrp="1"/>
          </p:cNvSpPr>
          <p:nvPr>
            <p:ph idx="1"/>
          </p:nvPr>
        </p:nvSpPr>
        <p:spPr/>
        <p:txBody>
          <a:bodyPr>
            <a:normAutofit fontScale="92500" lnSpcReduction="20000"/>
          </a:bodyPr>
          <a:lstStyle/>
          <a:p>
            <a:r>
              <a:rPr lang="en-US" altLang="en-US" b="1" dirty="0" smtClean="0">
                <a:latin typeface="+mj-lt"/>
                <a:ea typeface="ＭＳ Ｐゴシック" pitchFamily="34" charset="-128"/>
                <a:cs typeface="Trebuchet MS" pitchFamily="34" charset="0"/>
              </a:rPr>
              <a:t>Session 6</a:t>
            </a:r>
            <a:r>
              <a:rPr lang="en-US" altLang="en-US" dirty="0" smtClean="0">
                <a:latin typeface="+mj-lt"/>
                <a:ea typeface="ＭＳ Ｐゴシック" pitchFamily="34" charset="-128"/>
                <a:cs typeface="Trebuchet MS" pitchFamily="34" charset="0"/>
              </a:rPr>
              <a:t>: Goal Setting, Meal Planning and Cooking with family</a:t>
            </a:r>
          </a:p>
          <a:p>
            <a:r>
              <a:rPr lang="en-US" altLang="en-US" b="1" dirty="0" smtClean="0">
                <a:latin typeface="+mj-lt"/>
                <a:ea typeface="ＭＳ Ｐゴシック" pitchFamily="34" charset="-128"/>
                <a:cs typeface="Trebuchet MS" pitchFamily="34" charset="0"/>
              </a:rPr>
              <a:t>Session 7</a:t>
            </a:r>
            <a:r>
              <a:rPr lang="en-US" altLang="en-US" dirty="0" smtClean="0">
                <a:latin typeface="+mj-lt"/>
                <a:ea typeface="ＭＳ Ｐゴシック" pitchFamily="34" charset="-128"/>
                <a:cs typeface="Trebuchet MS" pitchFamily="34" charset="0"/>
              </a:rPr>
              <a:t>: Shopping for meals, reading nutrition labels. </a:t>
            </a:r>
          </a:p>
          <a:p>
            <a:r>
              <a:rPr lang="en-US" altLang="en-US" b="1" dirty="0" smtClean="0">
                <a:latin typeface="+mj-lt"/>
                <a:ea typeface="ＭＳ Ｐゴシック" pitchFamily="34" charset="-128"/>
                <a:cs typeface="Trebuchet MS" pitchFamily="34" charset="0"/>
              </a:rPr>
              <a:t>Session 8</a:t>
            </a:r>
            <a:r>
              <a:rPr lang="en-US" altLang="en-US" dirty="0" smtClean="0">
                <a:latin typeface="+mj-lt"/>
                <a:ea typeface="ＭＳ Ｐゴシック" pitchFamily="34" charset="-128"/>
                <a:cs typeface="Trebuchet MS" pitchFamily="34" charset="0"/>
              </a:rPr>
              <a:t>: Cooking healthy meals using the Recipe Book and eating together. </a:t>
            </a:r>
          </a:p>
          <a:p>
            <a:r>
              <a:rPr lang="en-US" altLang="en-US" b="1" smtClean="0">
                <a:latin typeface="+mj-lt"/>
                <a:ea typeface="ＭＳ Ｐゴシック" pitchFamily="34" charset="-128"/>
                <a:cs typeface="Trebuchet MS" pitchFamily="34" charset="0"/>
              </a:rPr>
              <a:t>Session 9</a:t>
            </a:r>
            <a:r>
              <a:rPr lang="en-US" altLang="en-US" smtClean="0">
                <a:latin typeface="+mj-lt"/>
                <a:ea typeface="ＭＳ Ｐゴシック" pitchFamily="34" charset="-128"/>
                <a:cs typeface="Trebuchet MS" pitchFamily="34" charset="0"/>
              </a:rPr>
              <a:t>: Environmental Checklist, Setting goals for Environmental Issues</a:t>
            </a:r>
          </a:p>
          <a:p>
            <a:r>
              <a:rPr lang="en-US" altLang="en-US" b="1" dirty="0" smtClean="0">
                <a:latin typeface="+mj-lt"/>
                <a:ea typeface="ＭＳ Ｐゴシック" pitchFamily="34" charset="-128"/>
                <a:cs typeface="Trebuchet MS" pitchFamily="34" charset="0"/>
              </a:rPr>
              <a:t>Session 10</a:t>
            </a:r>
            <a:r>
              <a:rPr lang="en-US" altLang="en-US" dirty="0" smtClean="0">
                <a:latin typeface="+mj-lt"/>
                <a:ea typeface="ＭＳ Ｐゴシック" pitchFamily="34" charset="-128"/>
                <a:cs typeface="Trebuchet MS" pitchFamily="34" charset="0"/>
              </a:rPr>
              <a:t>: Influence of Media on body image and food choices</a:t>
            </a:r>
          </a:p>
        </p:txBody>
      </p:sp>
    </p:spTree>
    <p:extLst>
      <p:ext uri="{BB962C8B-B14F-4D97-AF65-F5344CB8AC3E}">
        <p14:creationId xmlns:p14="http://schemas.microsoft.com/office/powerpoint/2010/main" val="627518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Autofit/>
          </a:bodyPr>
          <a:lstStyle/>
          <a:p>
            <a:r>
              <a:rPr lang="en-US" altLang="en-US" sz="3800" b="1" dirty="0" smtClean="0">
                <a:solidFill>
                  <a:srgbClr val="990033"/>
                </a:solidFill>
                <a:ea typeface="ＭＳ Ｐゴシック" pitchFamily="34" charset="-128"/>
                <a:cs typeface="Trebuchet MS" pitchFamily="34" charset="0"/>
              </a:rPr>
              <a:t>OT’s Role in Addressing Healthy Weight</a:t>
            </a:r>
            <a:r>
              <a:rPr lang="en-US" altLang="en-US" sz="3600" b="1" dirty="0" smtClean="0">
                <a:solidFill>
                  <a:srgbClr val="990033"/>
                </a:solidFill>
                <a:ea typeface="ＭＳ Ｐゴシック" pitchFamily="34" charset="-128"/>
                <a:cs typeface="Trebuchet MS" pitchFamily="34" charset="0"/>
              </a:rPr>
              <a:t/>
            </a:r>
            <a:br>
              <a:rPr lang="en-US" altLang="en-US" sz="3600" b="1" dirty="0" smtClean="0">
                <a:solidFill>
                  <a:srgbClr val="990033"/>
                </a:solidFill>
                <a:ea typeface="ＭＳ Ｐゴシック" pitchFamily="34" charset="-128"/>
                <a:cs typeface="Trebuchet MS" pitchFamily="34" charset="0"/>
              </a:rPr>
            </a:br>
            <a:r>
              <a:rPr lang="en-US" altLang="en-US" sz="1200" b="1" dirty="0" smtClean="0">
                <a:ea typeface="ＭＳ Ｐゴシック" pitchFamily="34" charset="-128"/>
                <a:cs typeface="Trebuchet MS" pitchFamily="34" charset="0"/>
              </a:rPr>
              <a:t>(</a:t>
            </a:r>
            <a:r>
              <a:rPr lang="en-US" altLang="en-US" sz="1200" b="1" dirty="0" err="1" smtClean="0">
                <a:ea typeface="ＭＳ Ｐゴシック" pitchFamily="34" charset="-128"/>
                <a:cs typeface="Trebuchet MS" pitchFamily="34" charset="0"/>
              </a:rPr>
              <a:t>Reingold</a:t>
            </a:r>
            <a:r>
              <a:rPr lang="en-US" altLang="en-US" sz="1200" b="1" dirty="0" smtClean="0">
                <a:ea typeface="ＭＳ Ｐゴシック" pitchFamily="34" charset="-128"/>
                <a:cs typeface="Trebuchet MS" pitchFamily="34" charset="0"/>
              </a:rPr>
              <a:t>, F.S.&amp; Jordan, K.S. 2013)</a:t>
            </a:r>
          </a:p>
        </p:txBody>
      </p:sp>
      <p:sp>
        <p:nvSpPr>
          <p:cNvPr id="29699" name="Content Placeholder 2"/>
          <p:cNvSpPr>
            <a:spLocks noGrp="1"/>
          </p:cNvSpPr>
          <p:nvPr>
            <p:ph idx="1"/>
          </p:nvPr>
        </p:nvSpPr>
        <p:spPr>
          <a:xfrm>
            <a:off x="457200" y="1676400"/>
            <a:ext cx="8229600" cy="4800600"/>
          </a:xfrm>
        </p:spPr>
        <p:txBody>
          <a:bodyPr>
            <a:normAutofit fontScale="77500" lnSpcReduction="20000"/>
          </a:bodyPr>
          <a:lstStyle/>
          <a:p>
            <a:r>
              <a:rPr lang="en-US" altLang="en-US" sz="3400" dirty="0" smtClean="0">
                <a:latin typeface="+mj-lt"/>
                <a:ea typeface="ＭＳ Ｐゴシック" pitchFamily="34" charset="-128"/>
                <a:cs typeface="Trebuchet MS" pitchFamily="34" charset="0"/>
              </a:rPr>
              <a:t>Promote engagement in activities that are meaningful and beneficial for physical/mental health and well being.</a:t>
            </a:r>
          </a:p>
          <a:p>
            <a:r>
              <a:rPr lang="en-US" altLang="en-US" sz="3400" dirty="0" smtClean="0">
                <a:latin typeface="+mj-lt"/>
                <a:ea typeface="ＭＳ Ｐゴシック" pitchFamily="34" charset="-128"/>
                <a:cs typeface="Trebuchet MS" pitchFamily="34" charset="0"/>
              </a:rPr>
              <a:t>Improve individual health and quality of life to prevent future disease and disability and promote community health. </a:t>
            </a:r>
          </a:p>
          <a:p>
            <a:r>
              <a:rPr lang="en-US" altLang="en-US" sz="3400" dirty="0" smtClean="0">
                <a:latin typeface="+mj-lt"/>
                <a:ea typeface="ＭＳ Ｐゴシック" pitchFamily="34" charset="-128"/>
                <a:cs typeface="Trebuchet MS" pitchFamily="34" charset="0"/>
              </a:rPr>
              <a:t>Identification of areas of occupational performance challenges in order to develop and implement structured approach to lifestyle change.</a:t>
            </a:r>
          </a:p>
          <a:p>
            <a:pPr lvl="1"/>
            <a:r>
              <a:rPr lang="en-US" altLang="en-US" sz="3100" dirty="0" smtClean="0">
                <a:latin typeface="+mj-lt"/>
                <a:ea typeface="ＭＳ Ｐゴシック" pitchFamily="34" charset="-128"/>
                <a:cs typeface="Trebuchet MS" pitchFamily="34" charset="0"/>
              </a:rPr>
              <a:t>Social participation </a:t>
            </a:r>
          </a:p>
          <a:p>
            <a:pPr lvl="1"/>
            <a:r>
              <a:rPr lang="en-US" altLang="en-US" sz="3100" dirty="0" smtClean="0">
                <a:latin typeface="+mj-lt"/>
                <a:ea typeface="ＭＳ Ｐゴシック" pitchFamily="34" charset="-128"/>
                <a:cs typeface="Trebuchet MS" pitchFamily="34" charset="0"/>
              </a:rPr>
              <a:t>ADL’s</a:t>
            </a:r>
          </a:p>
          <a:p>
            <a:pPr lvl="1"/>
            <a:r>
              <a:rPr lang="en-US" altLang="en-US" sz="3100" dirty="0" smtClean="0">
                <a:latin typeface="+mj-lt"/>
                <a:ea typeface="ＭＳ Ｐゴシック" pitchFamily="34" charset="-128"/>
                <a:cs typeface="Trebuchet MS" pitchFamily="34" charset="0"/>
              </a:rPr>
              <a:t>Education/Work</a:t>
            </a:r>
          </a:p>
          <a:p>
            <a:pPr lvl="1"/>
            <a:r>
              <a:rPr lang="en-US" altLang="en-US" sz="3100" dirty="0" smtClean="0">
                <a:latin typeface="+mj-lt"/>
                <a:ea typeface="ＭＳ Ｐゴシック" pitchFamily="34" charset="-128"/>
                <a:cs typeface="Trebuchet MS" pitchFamily="34" charset="0"/>
              </a:rPr>
              <a:t>Play/Leisure</a:t>
            </a:r>
          </a:p>
          <a:p>
            <a:pPr lvl="1"/>
            <a:r>
              <a:rPr lang="en-US" altLang="en-US" sz="3100" dirty="0" smtClean="0">
                <a:latin typeface="+mj-lt"/>
                <a:ea typeface="ＭＳ Ｐゴシック" pitchFamily="34" charset="-128"/>
                <a:cs typeface="Trebuchet MS" pitchFamily="34" charset="0"/>
              </a:rPr>
              <a:t>Sleep/Rest</a:t>
            </a:r>
          </a:p>
          <a:p>
            <a:pPr lvl="1">
              <a:buFont typeface="Arial" charset="0"/>
              <a:buNone/>
            </a:pPr>
            <a:endParaRPr lang="en-US" altLang="en-US" dirty="0" smtClean="0">
              <a:latin typeface="+mj-lt"/>
              <a:ea typeface="ＭＳ Ｐゴシック" pitchFamily="34" charset="-128"/>
              <a:cs typeface="Trebuchet MS" pitchFamily="34" charset="0"/>
            </a:endParaRPr>
          </a:p>
          <a:p>
            <a:pPr lvl="1"/>
            <a:endParaRPr lang="en-US" altLang="en-US" dirty="0" smtClean="0">
              <a:latin typeface="+mj-lt"/>
              <a:ea typeface="ＭＳ Ｐゴシック" pitchFamily="34" charset="-128"/>
              <a:cs typeface="Trebuchet MS" pitchFamily="34" charset="0"/>
            </a:endParaRPr>
          </a:p>
        </p:txBody>
      </p:sp>
      <p:pic>
        <p:nvPicPr>
          <p:cNvPr id="8194" name="Picture 2" descr="C:\Users\user\Desktop\kids-exercise-foot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165600"/>
            <a:ext cx="3886200" cy="259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4103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01625" y="609600"/>
            <a:ext cx="8562975" cy="842963"/>
          </a:xfrm>
        </p:spPr>
        <p:txBody>
          <a:bodyPr>
            <a:normAutofit/>
          </a:bodyPr>
          <a:lstStyle/>
          <a:p>
            <a:r>
              <a:rPr lang="en-US" altLang="en-US" b="1" dirty="0" smtClean="0">
                <a:solidFill>
                  <a:srgbClr val="991B1E"/>
                </a:solidFill>
                <a:ea typeface="ＭＳ Ｐゴシック" pitchFamily="34" charset="-128"/>
                <a:cs typeface="Trebuchet MS" pitchFamily="34" charset="0"/>
              </a:rPr>
              <a:t>Theoretical Models</a:t>
            </a:r>
          </a:p>
        </p:txBody>
      </p:sp>
      <p:sp>
        <p:nvSpPr>
          <p:cNvPr id="13315" name="Content Placeholder 2"/>
          <p:cNvSpPr>
            <a:spLocks noGrp="1"/>
          </p:cNvSpPr>
          <p:nvPr>
            <p:ph idx="1"/>
          </p:nvPr>
        </p:nvSpPr>
        <p:spPr>
          <a:xfrm>
            <a:off x="457200" y="1781174"/>
            <a:ext cx="8229600" cy="4848225"/>
          </a:xfrm>
        </p:spPr>
        <p:txBody>
          <a:bodyPr>
            <a:noAutofit/>
          </a:bodyPr>
          <a:lstStyle/>
          <a:p>
            <a:r>
              <a:rPr lang="en-US" altLang="en-US" sz="2800" u="sng" dirty="0" err="1" smtClean="0">
                <a:latin typeface="+mj-lt"/>
                <a:ea typeface="ＭＳ Ｐゴシック" pitchFamily="34" charset="-128"/>
                <a:cs typeface="Trebuchet MS" pitchFamily="34" charset="0"/>
              </a:rPr>
              <a:t>Transtheoretical</a:t>
            </a:r>
            <a:r>
              <a:rPr lang="en-US" altLang="en-US" sz="2800" u="sng" dirty="0" smtClean="0">
                <a:latin typeface="+mj-lt"/>
                <a:ea typeface="ＭＳ Ｐゴシック" pitchFamily="34" charset="-128"/>
                <a:cs typeface="Trebuchet MS" pitchFamily="34" charset="0"/>
              </a:rPr>
              <a:t> Model </a:t>
            </a:r>
            <a:r>
              <a:rPr lang="en-US" altLang="en-US" sz="2800" dirty="0" smtClean="0">
                <a:latin typeface="+mj-lt"/>
                <a:ea typeface="ＭＳ Ｐゴシック" pitchFamily="34" charset="-128"/>
                <a:cs typeface="Trebuchet MS" pitchFamily="34" charset="0"/>
              </a:rPr>
              <a:t>(</a:t>
            </a:r>
            <a:r>
              <a:rPr lang="en-US" altLang="en-US" sz="2800" dirty="0" err="1" smtClean="0">
                <a:latin typeface="+mj-lt"/>
                <a:ea typeface="ＭＳ Ｐゴシック" pitchFamily="34" charset="-128"/>
                <a:cs typeface="Trebuchet MS" pitchFamily="34" charset="0"/>
              </a:rPr>
              <a:t>Prochaska</a:t>
            </a:r>
            <a:r>
              <a:rPr lang="en-US" altLang="en-US" sz="2800" dirty="0" smtClean="0">
                <a:latin typeface="+mj-lt"/>
                <a:ea typeface="ＭＳ Ｐゴシック" pitchFamily="34" charset="-128"/>
                <a:cs typeface="Trebuchet MS" pitchFamily="34" charset="0"/>
              </a:rPr>
              <a:t> &amp; </a:t>
            </a:r>
            <a:r>
              <a:rPr lang="en-US" altLang="en-US" sz="2800" dirty="0" err="1" smtClean="0">
                <a:latin typeface="+mj-lt"/>
                <a:ea typeface="ＭＳ Ｐゴシック" pitchFamily="34" charset="-128"/>
                <a:cs typeface="Trebuchet MS" pitchFamily="34" charset="0"/>
              </a:rPr>
              <a:t>DiClemente</a:t>
            </a:r>
            <a:r>
              <a:rPr lang="en-US" altLang="en-US" sz="2800" dirty="0" smtClean="0">
                <a:latin typeface="+mj-lt"/>
                <a:ea typeface="ＭＳ Ｐゴシック" pitchFamily="34" charset="-128"/>
                <a:cs typeface="Trebuchet MS" pitchFamily="34" charset="0"/>
              </a:rPr>
              <a:t>, 1983) – Pre-contemplation, contemplation, preparation, action, maintenance.</a:t>
            </a:r>
          </a:p>
          <a:p>
            <a:r>
              <a:rPr lang="en-US" altLang="en-US" sz="2800" u="sng" dirty="0" smtClean="0">
                <a:latin typeface="+mj-lt"/>
                <a:ea typeface="ＭＳ Ｐゴシック" pitchFamily="34" charset="-128"/>
                <a:cs typeface="Trebuchet MS" pitchFamily="34" charset="0"/>
              </a:rPr>
              <a:t>Self-efficacy</a:t>
            </a:r>
            <a:r>
              <a:rPr lang="en-US" altLang="en-US" sz="2800" dirty="0" smtClean="0">
                <a:latin typeface="+mj-lt"/>
                <a:ea typeface="ＭＳ Ｐゴシック" pitchFamily="34" charset="-128"/>
                <a:cs typeface="Trebuchet MS" pitchFamily="34" charset="0"/>
              </a:rPr>
              <a:t> – Social Cognitive Theory (Albert Bandura, 1995) “the belief in one’s capabilities to organize and execute the course of action required to manage prospective situations”</a:t>
            </a:r>
          </a:p>
          <a:p>
            <a:r>
              <a:rPr lang="en-US" altLang="en-US" sz="2800" u="sng" dirty="0" smtClean="0">
                <a:latin typeface="+mj-lt"/>
                <a:ea typeface="ＭＳ Ｐゴシック" pitchFamily="34" charset="-128"/>
                <a:cs typeface="Trebuchet MS" pitchFamily="34" charset="0"/>
              </a:rPr>
              <a:t>Motivational Interviewing </a:t>
            </a:r>
            <a:r>
              <a:rPr lang="en-US" altLang="en-US" sz="2800" dirty="0" smtClean="0">
                <a:latin typeface="+mj-lt"/>
                <a:ea typeface="ＭＳ Ｐゴシック" pitchFamily="34" charset="-128"/>
                <a:cs typeface="Trebuchet MS" pitchFamily="34" charset="0"/>
              </a:rPr>
              <a:t>(William Miller, 1983) “. . .  a collaborative, person-­‐centered form of guiding to elicit and strengthen motivation for change.”  </a:t>
            </a:r>
          </a:p>
        </p:txBody>
      </p:sp>
    </p:spTree>
    <p:extLst>
      <p:ext uri="{BB962C8B-B14F-4D97-AF65-F5344CB8AC3E}">
        <p14:creationId xmlns:p14="http://schemas.microsoft.com/office/powerpoint/2010/main" val="13820494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Autofit/>
          </a:bodyPr>
          <a:lstStyle/>
          <a:p>
            <a:pPr>
              <a:defRPr/>
            </a:pPr>
            <a:r>
              <a:rPr lang="en-US" altLang="en-US" b="1" dirty="0" smtClean="0">
                <a:solidFill>
                  <a:srgbClr val="990033"/>
                </a:solidFill>
                <a:ea typeface="ＭＳ Ｐゴシック" pitchFamily="34" charset="-128"/>
                <a:cs typeface="Trebuchet MS" pitchFamily="34" charset="0"/>
              </a:rPr>
              <a:t>Occupational Therapy Approaches</a:t>
            </a:r>
          </a:p>
        </p:txBody>
      </p:sp>
      <p:sp>
        <p:nvSpPr>
          <p:cNvPr id="10243" name="Content Placeholder 2"/>
          <p:cNvSpPr>
            <a:spLocks noGrp="1"/>
          </p:cNvSpPr>
          <p:nvPr>
            <p:ph idx="1"/>
          </p:nvPr>
        </p:nvSpPr>
        <p:spPr>
          <a:xfrm>
            <a:off x="457200" y="1600200"/>
            <a:ext cx="8229600" cy="5257800"/>
          </a:xfrm>
        </p:spPr>
        <p:txBody>
          <a:bodyPr>
            <a:normAutofit lnSpcReduction="10000"/>
          </a:bodyPr>
          <a:lstStyle/>
          <a:p>
            <a:r>
              <a:rPr lang="en-US" altLang="en-US" sz="2800" dirty="0" smtClean="0">
                <a:latin typeface="+mj-lt"/>
                <a:ea typeface="ＭＳ Ｐゴシック" pitchFamily="34" charset="-128"/>
                <a:cs typeface="Trebuchet MS" pitchFamily="34" charset="0"/>
              </a:rPr>
              <a:t>Sensory Integration Theory (P</a:t>
            </a:r>
            <a:r>
              <a:rPr lang="fi-FI" altLang="en-US" sz="2800" dirty="0" smtClean="0">
                <a:latin typeface="+mj-lt"/>
                <a:ea typeface="ＭＳ Ｐゴシック" pitchFamily="34" charset="-128"/>
                <a:cs typeface="Trebuchet MS" pitchFamily="34" charset="0"/>
              </a:rPr>
              <a:t>arham, D., &amp; Mailloux, Z. 2001).</a:t>
            </a:r>
            <a:endParaRPr lang="en-US" altLang="en-US" sz="2800" dirty="0" smtClean="0">
              <a:latin typeface="+mj-lt"/>
              <a:ea typeface="ＭＳ Ｐゴシック" pitchFamily="34" charset="-128"/>
              <a:cs typeface="Trebuchet MS" pitchFamily="34" charset="0"/>
            </a:endParaRPr>
          </a:p>
          <a:p>
            <a:pPr lvl="1"/>
            <a:r>
              <a:rPr lang="en-US" altLang="en-US" sz="2000" dirty="0" smtClean="0">
                <a:latin typeface="+mj-lt"/>
                <a:ea typeface="ＭＳ Ｐゴシック" pitchFamily="34" charset="-128"/>
                <a:cs typeface="Trebuchet MS" pitchFamily="34" charset="0"/>
              </a:rPr>
              <a:t>Clinical frame of reference </a:t>
            </a:r>
          </a:p>
          <a:p>
            <a:pPr lvl="1"/>
            <a:r>
              <a:rPr lang="en-US" altLang="en-US" sz="2000" dirty="0" smtClean="0">
                <a:latin typeface="+mj-lt"/>
                <a:ea typeface="ＭＳ Ｐゴシック" pitchFamily="34" charset="-128"/>
                <a:cs typeface="Trebuchet MS" pitchFamily="34" charset="0"/>
              </a:rPr>
              <a:t>The way the brain organizes sensations for engagement in occupation</a:t>
            </a:r>
          </a:p>
          <a:p>
            <a:pPr lvl="1"/>
            <a:r>
              <a:rPr lang="en-US" altLang="en-US" sz="2000" dirty="0" smtClean="0">
                <a:latin typeface="+mj-lt"/>
                <a:ea typeface="ＭＳ Ｐゴシック" pitchFamily="34" charset="-128"/>
                <a:cs typeface="Trebuchet MS" pitchFamily="34" charset="0"/>
              </a:rPr>
              <a:t>Education on sensory processing</a:t>
            </a:r>
          </a:p>
          <a:p>
            <a:pPr lvl="1"/>
            <a:r>
              <a:rPr lang="en-US" altLang="en-US" sz="2000" dirty="0" smtClean="0">
                <a:latin typeface="+mj-lt"/>
                <a:ea typeface="ＭＳ Ｐゴシック" pitchFamily="34" charset="-128"/>
                <a:cs typeface="Trebuchet MS" pitchFamily="34" charset="0"/>
              </a:rPr>
              <a:t>Sensory-based strategies</a:t>
            </a:r>
          </a:p>
          <a:p>
            <a:pPr eaLnBrk="1" hangingPunct="1">
              <a:lnSpc>
                <a:spcPct val="90000"/>
              </a:lnSpc>
            </a:pPr>
            <a:r>
              <a:rPr lang="en-US" altLang="en-US" sz="2800" dirty="0" smtClean="0">
                <a:latin typeface="+mj-lt"/>
                <a:ea typeface="ＭＳ Ｐゴシック" pitchFamily="34" charset="-128"/>
                <a:cs typeface="Trebuchet MS" pitchFamily="34" charset="0"/>
              </a:rPr>
              <a:t>Lifestyle Redesign</a:t>
            </a:r>
            <a:r>
              <a:rPr lang="en-US" altLang="en-US" sz="2800" baseline="30000" dirty="0" smtClean="0">
                <a:latin typeface="+mj-lt"/>
                <a:ea typeface="ＭＳ Ｐゴシック" pitchFamily="34" charset="-128"/>
                <a:cs typeface="Arial" charset="0"/>
              </a:rPr>
              <a:t>®</a:t>
            </a:r>
            <a:r>
              <a:rPr lang="en-US" altLang="en-US" sz="2800" dirty="0" smtClean="0">
                <a:latin typeface="+mj-lt"/>
                <a:ea typeface="ＭＳ Ｐゴシック" pitchFamily="34" charset="-128"/>
                <a:cs typeface="Trebuchet MS" pitchFamily="34" charset="0"/>
              </a:rPr>
              <a:t> (Mandel, et al. 1999) </a:t>
            </a:r>
          </a:p>
          <a:p>
            <a:pPr lvl="1" eaLnBrk="1" hangingPunct="1">
              <a:lnSpc>
                <a:spcPct val="90000"/>
              </a:lnSpc>
            </a:pPr>
            <a:r>
              <a:rPr lang="en-US" altLang="en-US" sz="2000" dirty="0" smtClean="0">
                <a:latin typeface="+mj-lt"/>
                <a:ea typeface="ＭＳ Ｐゴシック" pitchFamily="34" charset="-128"/>
                <a:cs typeface="Trebuchet MS" pitchFamily="34" charset="0"/>
              </a:rPr>
              <a:t>Restructures thoughts, attitudes and actions through occupational self-analysis, leading to the development of healthier habits and routines.</a:t>
            </a:r>
          </a:p>
          <a:p>
            <a:pPr lvl="1"/>
            <a:r>
              <a:rPr lang="en-US" altLang="en-US" sz="2000" dirty="0" smtClean="0">
                <a:latin typeface="+mj-lt"/>
                <a:ea typeface="ＭＳ Ｐゴシック" pitchFamily="34" charset="-128"/>
                <a:cs typeface="Trebuchet MS" pitchFamily="34" charset="0"/>
              </a:rPr>
              <a:t>See the relationship of doing (activities) to physical and mental health and well-being by increasing the quality and frequency of their self care (ADLs).</a:t>
            </a:r>
          </a:p>
          <a:p>
            <a:pPr lvl="1" eaLnBrk="1" hangingPunct="1"/>
            <a:r>
              <a:rPr lang="en-US" altLang="en-US" sz="2000" dirty="0" smtClean="0">
                <a:latin typeface="+mj-lt"/>
                <a:ea typeface="ＭＳ Ｐゴシック" pitchFamily="34" charset="-128"/>
                <a:cs typeface="Trebuchet MS" pitchFamily="34" charset="0"/>
              </a:rPr>
              <a:t>Clients choose and develop their own  goals, learn better problem-solving, coping and strategy development skills. Overall lifestyle change – small (and large) changes create radiating effects.</a:t>
            </a:r>
          </a:p>
          <a:p>
            <a:endParaRPr lang="en-US" altLang="en-US" sz="2000" dirty="0" smtClean="0">
              <a:latin typeface="+mj-lt"/>
              <a:ea typeface="ＭＳ Ｐゴシック" pitchFamily="34" charset="-128"/>
              <a:cs typeface="Trebuchet MS" pitchFamily="34" charset="0"/>
            </a:endParaRPr>
          </a:p>
          <a:p>
            <a:endParaRPr lang="en-US" altLang="en-US" sz="1000" dirty="0" smtClean="0">
              <a:latin typeface="+mj-lt"/>
              <a:ea typeface="ＭＳ Ｐゴシック" pitchFamily="34" charset="-128"/>
              <a:cs typeface="Trebuchet MS" pitchFamily="34" charset="0"/>
            </a:endParaRPr>
          </a:p>
          <a:p>
            <a:endParaRPr lang="en-US" altLang="en-US" dirty="0" smtClean="0">
              <a:latin typeface="+mj-lt"/>
              <a:ea typeface="ＭＳ Ｐゴシック" pitchFamily="34" charset="-128"/>
              <a:cs typeface="Trebuchet MS" pitchFamily="34" charset="0"/>
            </a:endParaRPr>
          </a:p>
          <a:p>
            <a:endParaRPr lang="en-US" altLang="en-US" sz="1000" dirty="0" smtClean="0">
              <a:latin typeface="+mj-lt"/>
              <a:ea typeface="ＭＳ Ｐゴシック" pitchFamily="34" charset="-128"/>
              <a:cs typeface="Trebuchet MS" pitchFamily="34" charset="0"/>
            </a:endParaRPr>
          </a:p>
          <a:p>
            <a:pPr lvl="1"/>
            <a:endParaRPr lang="en-US" altLang="en-US" sz="1800" dirty="0" smtClean="0">
              <a:latin typeface="+mj-lt"/>
              <a:ea typeface="ＭＳ Ｐゴシック" pitchFamily="34" charset="-128"/>
              <a:cs typeface="Trebuchet MS" pitchFamily="34" charset="0"/>
            </a:endParaRPr>
          </a:p>
          <a:p>
            <a:pPr lvl="1">
              <a:buFont typeface="Arial" charset="0"/>
              <a:buNone/>
            </a:pPr>
            <a:endParaRPr lang="en-US" altLang="en-US" sz="1800" dirty="0" smtClean="0">
              <a:latin typeface="+mj-lt"/>
              <a:ea typeface="ＭＳ Ｐゴシック" pitchFamily="34" charset="-128"/>
              <a:cs typeface="Trebuchet MS" pitchFamily="34" charset="0"/>
            </a:endParaRPr>
          </a:p>
          <a:p>
            <a:pPr lvl="1">
              <a:buFont typeface="Arial" charset="0"/>
              <a:buNone/>
            </a:pPr>
            <a:endParaRPr lang="en-US" altLang="en-US" sz="1800" dirty="0" smtClean="0">
              <a:latin typeface="+mj-lt"/>
              <a:ea typeface="ＭＳ Ｐゴシック" pitchFamily="34" charset="-128"/>
              <a:cs typeface="Trebuchet MS" pitchFamily="34" charset="0"/>
            </a:endParaRPr>
          </a:p>
        </p:txBody>
      </p:sp>
    </p:spTree>
    <p:extLst>
      <p:ext uri="{BB962C8B-B14F-4D97-AF65-F5344CB8AC3E}">
        <p14:creationId xmlns:p14="http://schemas.microsoft.com/office/powerpoint/2010/main" val="2802966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Autofit/>
          </a:bodyPr>
          <a:lstStyle/>
          <a:p>
            <a:pPr eaLnBrk="1" hangingPunct="1"/>
            <a:r>
              <a:rPr lang="en-US" altLang="en-US" b="1" dirty="0" smtClean="0">
                <a:solidFill>
                  <a:srgbClr val="990033"/>
                </a:solidFill>
                <a:cs typeface="Trebuchet MS" pitchFamily="34" charset="0"/>
              </a:rPr>
              <a:t>Mealtime as an Occupation</a:t>
            </a:r>
          </a:p>
        </p:txBody>
      </p:sp>
      <p:sp>
        <p:nvSpPr>
          <p:cNvPr id="3" name="Content Placeholder 2"/>
          <p:cNvSpPr>
            <a:spLocks noGrp="1"/>
          </p:cNvSpPr>
          <p:nvPr>
            <p:ph idx="1"/>
          </p:nvPr>
        </p:nvSpPr>
        <p:spPr>
          <a:xfrm>
            <a:off x="457200" y="1447800"/>
            <a:ext cx="8229600" cy="4525963"/>
          </a:xfrm>
          <a:ln>
            <a:miter lim="800000"/>
            <a:headEnd/>
            <a:tailEnd/>
          </a:ln>
          <a:extLst>
            <a:ext uri="{FAA26D3D-D897-4be2-8F04-BA451C77F1D7}"/>
          </a:extLst>
        </p:spPr>
        <p:txBody>
          <a:bodyPr numCol="2" rtlCol="0">
            <a:noAutofit/>
          </a:bodyPr>
          <a:lstStyle/>
          <a:p>
            <a:pPr eaLnBrk="1" fontAlgn="auto" hangingPunct="1">
              <a:spcAft>
                <a:spcPts val="0"/>
              </a:spcAft>
              <a:buFont typeface="Arial"/>
              <a:buChar char="•"/>
              <a:defRPr/>
            </a:pPr>
            <a:r>
              <a:rPr lang="en-US" sz="2600" dirty="0" smtClean="0">
                <a:latin typeface="+mj-lt"/>
              </a:rPr>
              <a:t>Communication</a:t>
            </a:r>
          </a:p>
          <a:p>
            <a:pPr eaLnBrk="1" fontAlgn="auto" hangingPunct="1">
              <a:spcAft>
                <a:spcPts val="0"/>
              </a:spcAft>
              <a:buFont typeface="Arial"/>
              <a:buChar char="•"/>
              <a:defRPr/>
            </a:pPr>
            <a:r>
              <a:rPr lang="en-US" sz="2600" dirty="0" smtClean="0">
                <a:latin typeface="+mj-lt"/>
              </a:rPr>
              <a:t>Socialization</a:t>
            </a:r>
          </a:p>
          <a:p>
            <a:pPr eaLnBrk="1" fontAlgn="auto" hangingPunct="1">
              <a:spcAft>
                <a:spcPts val="0"/>
              </a:spcAft>
              <a:buFont typeface="Arial"/>
              <a:buChar char="•"/>
              <a:defRPr/>
            </a:pPr>
            <a:r>
              <a:rPr lang="en-US" sz="2600" dirty="0" smtClean="0">
                <a:latin typeface="+mj-lt"/>
              </a:rPr>
              <a:t>Context of family, culture, &amp; community</a:t>
            </a:r>
          </a:p>
          <a:p>
            <a:pPr eaLnBrk="1" fontAlgn="auto" hangingPunct="1">
              <a:spcAft>
                <a:spcPts val="0"/>
              </a:spcAft>
              <a:buFont typeface="Arial"/>
              <a:buChar char="•"/>
              <a:defRPr/>
            </a:pPr>
            <a:r>
              <a:rPr lang="en-US" sz="2600" dirty="0" smtClean="0">
                <a:latin typeface="+mj-lt"/>
              </a:rPr>
              <a:t>Sharing personal values related to eating</a:t>
            </a:r>
          </a:p>
          <a:p>
            <a:pPr eaLnBrk="1" fontAlgn="auto" hangingPunct="1">
              <a:spcAft>
                <a:spcPts val="0"/>
              </a:spcAft>
              <a:buFont typeface="Arial"/>
              <a:buChar char="•"/>
              <a:defRPr/>
            </a:pPr>
            <a:endParaRPr lang="en-US" sz="2600" dirty="0" smtClean="0">
              <a:latin typeface="+mj-lt"/>
            </a:endParaRPr>
          </a:p>
          <a:p>
            <a:pPr eaLnBrk="1" fontAlgn="auto" hangingPunct="1">
              <a:spcAft>
                <a:spcPts val="0"/>
              </a:spcAft>
              <a:buFont typeface="Arial"/>
              <a:buChar char="•"/>
              <a:defRPr/>
            </a:pPr>
            <a:endParaRPr lang="en-US" sz="2600" dirty="0" smtClean="0">
              <a:latin typeface="+mj-lt"/>
            </a:endParaRPr>
          </a:p>
          <a:p>
            <a:pPr eaLnBrk="1" fontAlgn="auto" hangingPunct="1">
              <a:spcAft>
                <a:spcPts val="0"/>
              </a:spcAft>
              <a:buFont typeface="Arial"/>
              <a:buChar char="•"/>
              <a:defRPr/>
            </a:pPr>
            <a:endParaRPr lang="en-US" sz="2600" dirty="0">
              <a:latin typeface="+mj-lt"/>
            </a:endParaRPr>
          </a:p>
          <a:p>
            <a:pPr eaLnBrk="1" fontAlgn="auto" hangingPunct="1">
              <a:spcAft>
                <a:spcPts val="0"/>
              </a:spcAft>
              <a:buFont typeface="Arial"/>
              <a:buChar char="•"/>
              <a:defRPr/>
            </a:pPr>
            <a:r>
              <a:rPr lang="en-US" sz="2600" dirty="0" smtClean="0">
                <a:latin typeface="+mj-lt"/>
              </a:rPr>
              <a:t>Celebration</a:t>
            </a:r>
          </a:p>
          <a:p>
            <a:pPr eaLnBrk="1" fontAlgn="auto" hangingPunct="1">
              <a:spcAft>
                <a:spcPts val="0"/>
              </a:spcAft>
              <a:buFont typeface="Arial"/>
              <a:buChar char="•"/>
              <a:defRPr/>
            </a:pPr>
            <a:r>
              <a:rPr lang="en-US" sz="2600" dirty="0" smtClean="0">
                <a:latin typeface="+mj-lt"/>
              </a:rPr>
              <a:t>Physical growth and health</a:t>
            </a:r>
          </a:p>
          <a:p>
            <a:pPr eaLnBrk="1" fontAlgn="auto" hangingPunct="1">
              <a:spcAft>
                <a:spcPts val="0"/>
              </a:spcAft>
              <a:buFont typeface="Arial"/>
              <a:buChar char="•"/>
              <a:defRPr/>
            </a:pPr>
            <a:r>
              <a:rPr lang="en-US" sz="2600" dirty="0" smtClean="0">
                <a:latin typeface="+mj-lt"/>
              </a:rPr>
              <a:t>Sensory exploration</a:t>
            </a:r>
          </a:p>
          <a:p>
            <a:pPr eaLnBrk="1" fontAlgn="auto" hangingPunct="1">
              <a:spcAft>
                <a:spcPts val="0"/>
              </a:spcAft>
              <a:buFont typeface="Arial"/>
              <a:buChar char="•"/>
              <a:defRPr/>
            </a:pPr>
            <a:r>
              <a:rPr lang="en-US" sz="2600" dirty="0" smtClean="0">
                <a:latin typeface="+mj-lt"/>
              </a:rPr>
              <a:t>Relaxation</a:t>
            </a:r>
          </a:p>
          <a:p>
            <a:pPr eaLnBrk="1" fontAlgn="auto" hangingPunct="1">
              <a:spcAft>
                <a:spcPts val="0"/>
              </a:spcAft>
              <a:buFont typeface="Arial"/>
              <a:buChar char="•"/>
              <a:defRPr/>
            </a:pPr>
            <a:r>
              <a:rPr lang="en-US" sz="2600" dirty="0" smtClean="0">
                <a:latin typeface="+mj-lt"/>
              </a:rPr>
              <a:t>Pleasure and enjoyment</a:t>
            </a:r>
          </a:p>
          <a:p>
            <a:pPr eaLnBrk="1" fontAlgn="auto" hangingPunct="1">
              <a:spcAft>
                <a:spcPts val="0"/>
              </a:spcAft>
              <a:buFont typeface="Arial"/>
              <a:buChar char="•"/>
              <a:defRPr/>
            </a:pPr>
            <a:endParaRPr lang="en-US" sz="2800" dirty="0" smtClean="0">
              <a:latin typeface="+mj-lt"/>
            </a:endParaRPr>
          </a:p>
          <a:p>
            <a:pPr eaLnBrk="1" fontAlgn="auto" hangingPunct="1">
              <a:spcAft>
                <a:spcPts val="0"/>
              </a:spcAft>
              <a:buFont typeface="Arial"/>
              <a:buChar char="•"/>
              <a:defRPr/>
            </a:pPr>
            <a:endParaRPr lang="en-US" sz="2800" dirty="0" smtClean="0">
              <a:latin typeface="+mj-lt"/>
            </a:endParaRPr>
          </a:p>
        </p:txBody>
      </p:sp>
      <p:pic>
        <p:nvPicPr>
          <p:cNvPr id="1027" name="Picture 3" descr="C:\Users\user\Desktop\farmers-market-vegg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886200"/>
            <a:ext cx="4953000" cy="2782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92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r>
              <a:rPr lang="en-US" altLang="en-US" sz="4200" b="1" dirty="0" smtClean="0">
                <a:solidFill>
                  <a:srgbClr val="990033"/>
                </a:solidFill>
                <a:ea typeface="ＭＳ Ｐゴシック" pitchFamily="34" charset="-128"/>
                <a:cs typeface="Trebuchet MS" pitchFamily="34" charset="0"/>
              </a:rPr>
              <a:t>OT’s Role in Addressing Healthy Weight</a:t>
            </a:r>
            <a:r>
              <a:rPr lang="en-US" altLang="en-US" sz="3800" b="1" dirty="0" smtClean="0">
                <a:solidFill>
                  <a:srgbClr val="990033"/>
                </a:solidFill>
                <a:ea typeface="ＭＳ Ｐゴシック" pitchFamily="34" charset="-128"/>
                <a:cs typeface="Trebuchet MS" pitchFamily="34" charset="0"/>
              </a:rPr>
              <a:t/>
            </a:r>
            <a:br>
              <a:rPr lang="en-US" altLang="en-US" sz="3800" b="1" dirty="0" smtClean="0">
                <a:solidFill>
                  <a:srgbClr val="990033"/>
                </a:solidFill>
                <a:ea typeface="ＭＳ Ｐゴシック" pitchFamily="34" charset="-128"/>
                <a:cs typeface="Trebuchet MS" pitchFamily="34" charset="0"/>
              </a:rPr>
            </a:br>
            <a:r>
              <a:rPr lang="en-US" altLang="en-US" sz="1300" b="1" dirty="0">
                <a:ea typeface="ＭＳ Ｐゴシック" pitchFamily="34" charset="-128"/>
                <a:cs typeface="Trebuchet MS" pitchFamily="34" charset="0"/>
              </a:rPr>
              <a:t>(</a:t>
            </a:r>
            <a:r>
              <a:rPr lang="en-US" altLang="en-US" sz="1300" b="1" dirty="0" err="1">
                <a:ea typeface="ＭＳ Ｐゴシック" pitchFamily="34" charset="-128"/>
                <a:cs typeface="Trebuchet MS" pitchFamily="34" charset="0"/>
              </a:rPr>
              <a:t>Reingold</a:t>
            </a:r>
            <a:r>
              <a:rPr lang="en-US" altLang="en-US" sz="1300" b="1" dirty="0">
                <a:ea typeface="ＭＳ Ｐゴシック" pitchFamily="34" charset="-128"/>
                <a:cs typeface="Trebuchet MS" pitchFamily="34" charset="0"/>
              </a:rPr>
              <a:t>, F.S.&amp; Jordan, K.S. 2013)</a:t>
            </a:r>
            <a:endParaRPr lang="en-US" altLang="en-US" sz="1300" b="1" dirty="0" smtClean="0">
              <a:solidFill>
                <a:srgbClr val="990033"/>
              </a:solidFill>
              <a:ea typeface="ＭＳ Ｐゴシック" pitchFamily="34" charset="-128"/>
              <a:cs typeface="Trebuchet MS" pitchFamily="34" charset="0"/>
            </a:endParaRPr>
          </a:p>
        </p:txBody>
      </p:sp>
      <p:sp>
        <p:nvSpPr>
          <p:cNvPr id="30723" name="Content Placeholder 2"/>
          <p:cNvSpPr>
            <a:spLocks noGrp="1"/>
          </p:cNvSpPr>
          <p:nvPr>
            <p:ph idx="1"/>
          </p:nvPr>
        </p:nvSpPr>
        <p:spPr>
          <a:xfrm>
            <a:off x="457200" y="1447800"/>
            <a:ext cx="8229600" cy="5410200"/>
          </a:xfrm>
        </p:spPr>
        <p:txBody>
          <a:bodyPr>
            <a:normAutofit lnSpcReduction="10000"/>
          </a:bodyPr>
          <a:lstStyle/>
          <a:p>
            <a:r>
              <a:rPr lang="en-US" altLang="en-US" sz="2000" dirty="0" smtClean="0">
                <a:latin typeface="+mj-lt"/>
                <a:ea typeface="ＭＳ Ｐゴシック" pitchFamily="34" charset="-128"/>
                <a:cs typeface="Trebuchet MS" pitchFamily="34" charset="0"/>
              </a:rPr>
              <a:t>Promotion</a:t>
            </a:r>
          </a:p>
          <a:p>
            <a:pPr lvl="1"/>
            <a:r>
              <a:rPr lang="en-US" altLang="en-US" sz="2000" dirty="0" smtClean="0">
                <a:latin typeface="+mj-lt"/>
                <a:ea typeface="ＭＳ Ｐゴシック" pitchFamily="34" charset="-128"/>
                <a:cs typeface="Trebuchet MS" pitchFamily="34" charset="0"/>
              </a:rPr>
              <a:t>Whole population approaches fostering mental health and physical health </a:t>
            </a:r>
          </a:p>
          <a:p>
            <a:pPr lvl="1"/>
            <a:r>
              <a:rPr lang="en-US" altLang="en-US" sz="2000" dirty="0" smtClean="0">
                <a:latin typeface="+mj-lt"/>
                <a:ea typeface="ＭＳ Ｐゴシック" pitchFamily="34" charset="-128"/>
                <a:cs typeface="Trebuchet MS" pitchFamily="34" charset="0"/>
              </a:rPr>
              <a:t>Promote health behaviors for all children regardless of size (i.e. nutrition, physical activity, environmental modifications)</a:t>
            </a:r>
          </a:p>
          <a:p>
            <a:r>
              <a:rPr lang="en-US" altLang="en-US" sz="2000" dirty="0" smtClean="0">
                <a:latin typeface="+mj-lt"/>
                <a:ea typeface="ＭＳ Ｐゴシック" pitchFamily="34" charset="-128"/>
                <a:cs typeface="Trebuchet MS" pitchFamily="34" charset="0"/>
              </a:rPr>
              <a:t>Prevention </a:t>
            </a:r>
          </a:p>
          <a:p>
            <a:pPr lvl="1"/>
            <a:r>
              <a:rPr lang="en-US" altLang="en-US" sz="2000" dirty="0" smtClean="0">
                <a:latin typeface="+mj-lt"/>
                <a:ea typeface="ＭＳ Ｐゴシック" pitchFamily="34" charset="-128"/>
                <a:cs typeface="Trebuchet MS" pitchFamily="34" charset="0"/>
              </a:rPr>
              <a:t>Targeted, culturally appropriate interventions focusing on at-risk groups</a:t>
            </a:r>
          </a:p>
          <a:p>
            <a:pPr lvl="1"/>
            <a:r>
              <a:rPr lang="en-US" altLang="en-US" sz="2000" dirty="0" smtClean="0">
                <a:latin typeface="+mj-lt"/>
                <a:ea typeface="ＭＳ Ｐゴシック" pitchFamily="34" charset="-128"/>
                <a:cs typeface="Trebuchet MS" pitchFamily="34" charset="0"/>
              </a:rPr>
              <a:t>Early childhood programs to address physical, psychological, social and spiritual dimensions of a child’s health</a:t>
            </a:r>
          </a:p>
          <a:p>
            <a:pPr lvl="1"/>
            <a:r>
              <a:rPr lang="en-US" altLang="en-US" sz="2000" dirty="0" smtClean="0">
                <a:latin typeface="+mj-lt"/>
                <a:ea typeface="ＭＳ Ｐゴシック" pitchFamily="34" charset="-128"/>
                <a:cs typeface="Trebuchet MS" pitchFamily="34" charset="0"/>
              </a:rPr>
              <a:t>Preventing weight bias and promoting weight tolerance</a:t>
            </a:r>
          </a:p>
          <a:p>
            <a:pPr lvl="1"/>
            <a:r>
              <a:rPr lang="en-US" altLang="en-US" sz="2000" dirty="0" smtClean="0">
                <a:latin typeface="+mj-lt"/>
                <a:ea typeface="ＭＳ Ｐゴシック" pitchFamily="34" charset="-128"/>
                <a:cs typeface="Trebuchet MS" pitchFamily="34" charset="0"/>
              </a:rPr>
              <a:t>Preventing risky behaviors in adolescents and teens</a:t>
            </a:r>
          </a:p>
          <a:p>
            <a:r>
              <a:rPr lang="en-US" altLang="en-US" sz="2000" dirty="0" smtClean="0">
                <a:latin typeface="+mj-lt"/>
                <a:ea typeface="ＭＳ Ｐゴシック" pitchFamily="34" charset="-128"/>
                <a:cs typeface="Trebuchet MS" pitchFamily="34" charset="0"/>
              </a:rPr>
              <a:t>Intensive</a:t>
            </a:r>
          </a:p>
          <a:p>
            <a:pPr lvl="1"/>
            <a:r>
              <a:rPr lang="en-US" altLang="en-US" sz="2000" dirty="0" smtClean="0">
                <a:latin typeface="+mj-lt"/>
                <a:ea typeface="ＭＳ Ｐゴシック" pitchFamily="34" charset="-128"/>
                <a:cs typeface="Trebuchet MS" pitchFamily="34" charset="0"/>
              </a:rPr>
              <a:t>Interventions designed for those who are overweight or obese</a:t>
            </a:r>
          </a:p>
          <a:p>
            <a:pPr lvl="1"/>
            <a:r>
              <a:rPr lang="en-US" altLang="en-US" sz="2000" dirty="0" smtClean="0">
                <a:latin typeface="+mj-lt"/>
                <a:ea typeface="ＭＳ Ｐゴシック" pitchFamily="34" charset="-128"/>
                <a:cs typeface="Trebuchet MS" pitchFamily="34" charset="0"/>
              </a:rPr>
              <a:t>Building habits, engagement in health promoting activities to meet individual goals</a:t>
            </a:r>
          </a:p>
        </p:txBody>
      </p:sp>
    </p:spTree>
    <p:extLst>
      <p:ext uri="{BB962C8B-B14F-4D97-AF65-F5344CB8AC3E}">
        <p14:creationId xmlns:p14="http://schemas.microsoft.com/office/powerpoint/2010/main" val="40116808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Interdisciplinary Approach</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3335942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a:bodyPr>
          <a:lstStyle/>
          <a:p>
            <a:r>
              <a:rPr lang="en-US" altLang="en-US" sz="4000" b="1" dirty="0" smtClean="0">
                <a:solidFill>
                  <a:srgbClr val="990033"/>
                </a:solidFill>
                <a:ea typeface="ＭＳ Ｐゴシック" pitchFamily="34" charset="-128"/>
                <a:cs typeface="Trebuchet MS" pitchFamily="34" charset="0"/>
              </a:rPr>
              <a:t>Evidence-Based Programs Pediatrics</a:t>
            </a:r>
          </a:p>
        </p:txBody>
      </p:sp>
      <p:sp>
        <p:nvSpPr>
          <p:cNvPr id="31747" name="Content Placeholder 2"/>
          <p:cNvSpPr>
            <a:spLocks noGrp="1"/>
          </p:cNvSpPr>
          <p:nvPr>
            <p:ph idx="1"/>
          </p:nvPr>
        </p:nvSpPr>
        <p:spPr/>
        <p:txBody>
          <a:bodyPr>
            <a:normAutofit fontScale="92500" lnSpcReduction="10000"/>
          </a:bodyPr>
          <a:lstStyle/>
          <a:p>
            <a:r>
              <a:rPr lang="en-US" altLang="en-US" dirty="0" smtClean="0">
                <a:latin typeface="+mj-lt"/>
                <a:ea typeface="ＭＳ Ｐゴシック" pitchFamily="34" charset="-128"/>
                <a:cs typeface="Trebuchet MS" pitchFamily="34" charset="0"/>
              </a:rPr>
              <a:t>Population-level Intervention Strategies and Examples for Obesity Prevention in Children.  Foltz, May, Belay, </a:t>
            </a:r>
            <a:r>
              <a:rPr lang="en-US" altLang="en-US" dirty="0" err="1" smtClean="0">
                <a:latin typeface="+mj-lt"/>
                <a:ea typeface="ＭＳ Ｐゴシック" pitchFamily="34" charset="-128"/>
                <a:cs typeface="Trebuchet MS" pitchFamily="34" charset="0"/>
              </a:rPr>
              <a:t>Nihiser</a:t>
            </a:r>
            <a:r>
              <a:rPr lang="en-US" altLang="en-US" dirty="0" smtClean="0">
                <a:latin typeface="+mj-lt"/>
                <a:ea typeface="ＭＳ Ｐゴシック" pitchFamily="34" charset="-128"/>
                <a:cs typeface="Trebuchet MS" pitchFamily="34" charset="0"/>
              </a:rPr>
              <a:t>, </a:t>
            </a:r>
            <a:r>
              <a:rPr lang="en-US" altLang="en-US" dirty="0" err="1" smtClean="0">
                <a:latin typeface="+mj-lt"/>
                <a:ea typeface="ＭＳ Ｐゴシック" pitchFamily="34" charset="-128"/>
                <a:cs typeface="Trebuchet MS" pitchFamily="34" charset="0"/>
              </a:rPr>
              <a:t>Dooyema</a:t>
            </a:r>
            <a:r>
              <a:rPr lang="en-US" altLang="en-US" dirty="0" smtClean="0">
                <a:latin typeface="+mj-lt"/>
                <a:ea typeface="ＭＳ Ｐゴシック" pitchFamily="34" charset="-128"/>
                <a:cs typeface="Trebuchet MS" pitchFamily="34" charset="0"/>
              </a:rPr>
              <a:t> &amp; </a:t>
            </a:r>
            <a:r>
              <a:rPr lang="en-US" altLang="en-US" dirty="0" err="1" smtClean="0">
                <a:latin typeface="+mj-lt"/>
                <a:ea typeface="ＭＳ Ｐゴシック" pitchFamily="34" charset="-128"/>
                <a:cs typeface="Trebuchet MS" pitchFamily="34" charset="0"/>
              </a:rPr>
              <a:t>Blamck</a:t>
            </a:r>
            <a:r>
              <a:rPr lang="en-US" altLang="en-US" dirty="0" smtClean="0">
                <a:latin typeface="+mj-lt"/>
                <a:ea typeface="ＭＳ Ｐゴシック" pitchFamily="34" charset="-128"/>
                <a:cs typeface="Trebuchet MS" pitchFamily="34" charset="0"/>
              </a:rPr>
              <a:t> (2012)</a:t>
            </a:r>
          </a:p>
          <a:p>
            <a:r>
              <a:rPr lang="en-US" altLang="en-US" dirty="0" smtClean="0">
                <a:latin typeface="+mj-lt"/>
                <a:ea typeface="ＭＳ Ｐゴシック" pitchFamily="34" charset="-128"/>
                <a:cs typeface="Trebuchet MS" pitchFamily="34" charset="0"/>
              </a:rPr>
              <a:t>Ways to Enhance Children’s Activity and Nutrition (WE CAN) – A Pilot Project with Latina Mothers.  James, Connelly, </a:t>
            </a:r>
            <a:r>
              <a:rPr lang="en-US" altLang="en-US" dirty="0" err="1" smtClean="0">
                <a:latin typeface="+mj-lt"/>
                <a:ea typeface="ＭＳ Ｐゴシック" pitchFamily="34" charset="-128"/>
                <a:cs typeface="Trebuchet MS" pitchFamily="34" charset="0"/>
              </a:rPr>
              <a:t>Gracia</a:t>
            </a:r>
            <a:r>
              <a:rPr lang="en-US" altLang="en-US" dirty="0" smtClean="0">
                <a:latin typeface="+mj-lt"/>
                <a:ea typeface="ＭＳ Ｐゴシック" pitchFamily="34" charset="-128"/>
                <a:cs typeface="Trebuchet MS" pitchFamily="34" charset="0"/>
              </a:rPr>
              <a:t>, </a:t>
            </a:r>
            <a:r>
              <a:rPr lang="en-US" altLang="en-US" dirty="0" err="1" smtClean="0">
                <a:latin typeface="+mj-lt"/>
                <a:ea typeface="ＭＳ Ｐゴシック" pitchFamily="34" charset="-128"/>
                <a:cs typeface="Trebuchet MS" pitchFamily="34" charset="0"/>
              </a:rPr>
              <a:t>Mareno</a:t>
            </a:r>
            <a:r>
              <a:rPr lang="en-US" altLang="en-US" dirty="0" smtClean="0">
                <a:latin typeface="+mj-lt"/>
                <a:ea typeface="ＭＳ Ｐゴシック" pitchFamily="34" charset="-128"/>
                <a:cs typeface="Trebuchet MS" pitchFamily="34" charset="0"/>
              </a:rPr>
              <a:t> &amp; </a:t>
            </a:r>
            <a:r>
              <a:rPr lang="en-US" altLang="en-US" dirty="0" err="1" smtClean="0">
                <a:latin typeface="+mj-lt"/>
                <a:ea typeface="ＭＳ Ｐゴシック" pitchFamily="34" charset="-128"/>
                <a:cs typeface="Trebuchet MS" pitchFamily="34" charset="0"/>
              </a:rPr>
              <a:t>Baietto</a:t>
            </a:r>
            <a:r>
              <a:rPr lang="en-US" altLang="en-US" dirty="0" smtClean="0">
                <a:latin typeface="+mj-lt"/>
                <a:ea typeface="ＭＳ Ｐゴシック" pitchFamily="34" charset="-128"/>
                <a:cs typeface="Trebuchet MS" pitchFamily="34" charset="0"/>
              </a:rPr>
              <a:t> (2010)</a:t>
            </a:r>
          </a:p>
          <a:p>
            <a:r>
              <a:rPr lang="en-US" altLang="en-US" dirty="0" smtClean="0">
                <a:latin typeface="+mj-lt"/>
                <a:ea typeface="ＭＳ Ｐゴシック" pitchFamily="34" charset="-128"/>
                <a:cs typeface="Trebuchet MS" pitchFamily="34" charset="0"/>
              </a:rPr>
              <a:t>Outcomes of the 5-4-3-2-1 Go! Community social marketing campaign on obesity risk factors.  Evans, </a:t>
            </a:r>
            <a:r>
              <a:rPr lang="en-US" altLang="en-US" dirty="0" err="1" smtClean="0">
                <a:latin typeface="+mj-lt"/>
                <a:ea typeface="ＭＳ Ｐゴシック" pitchFamily="34" charset="-128"/>
                <a:cs typeface="Trebuchet MS" pitchFamily="34" charset="0"/>
              </a:rPr>
              <a:t>Christoffel</a:t>
            </a:r>
            <a:r>
              <a:rPr lang="en-US" altLang="en-US" dirty="0" smtClean="0">
                <a:latin typeface="+mj-lt"/>
                <a:ea typeface="ＭＳ Ｐゴシック" pitchFamily="34" charset="-128"/>
                <a:cs typeface="Trebuchet MS" pitchFamily="34" charset="0"/>
              </a:rPr>
              <a:t>, </a:t>
            </a:r>
            <a:r>
              <a:rPr lang="en-US" altLang="en-US" dirty="0" err="1" smtClean="0">
                <a:latin typeface="+mj-lt"/>
                <a:ea typeface="ＭＳ Ｐゴシック" pitchFamily="34" charset="-128"/>
                <a:cs typeface="Trebuchet MS" pitchFamily="34" charset="0"/>
              </a:rPr>
              <a:t>Necheles</a:t>
            </a:r>
            <a:r>
              <a:rPr lang="en-US" altLang="en-US" dirty="0" smtClean="0">
                <a:latin typeface="+mj-lt"/>
                <a:ea typeface="ＭＳ Ｐゴシック" pitchFamily="34" charset="-128"/>
                <a:cs typeface="Trebuchet MS" pitchFamily="34" charset="0"/>
              </a:rPr>
              <a:t>, Becker, Snider (2011)</a:t>
            </a:r>
          </a:p>
          <a:p>
            <a:endParaRPr lang="en-US" altLang="en-US" dirty="0" smtClean="0">
              <a:latin typeface="+mj-lt"/>
              <a:ea typeface="ＭＳ Ｐゴシック" pitchFamily="34" charset="-128"/>
              <a:cs typeface="Trebuchet MS" pitchFamily="34" charset="0"/>
            </a:endParaRPr>
          </a:p>
        </p:txBody>
      </p:sp>
    </p:spTree>
    <p:extLst>
      <p:ext uri="{BB962C8B-B14F-4D97-AF65-F5344CB8AC3E}">
        <p14:creationId xmlns:p14="http://schemas.microsoft.com/office/powerpoint/2010/main" val="29466082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Autofit/>
          </a:bodyPr>
          <a:lstStyle/>
          <a:p>
            <a:r>
              <a:rPr lang="en-US" altLang="en-US" b="1" dirty="0" smtClean="0">
                <a:solidFill>
                  <a:srgbClr val="991B1E"/>
                </a:solidFill>
                <a:ea typeface="ＭＳ Ｐゴシック" pitchFamily="34" charset="-128"/>
                <a:cs typeface="Trebuchet MS" pitchFamily="34" charset="0"/>
              </a:rPr>
              <a:t>References</a:t>
            </a:r>
          </a:p>
        </p:txBody>
      </p:sp>
      <p:sp>
        <p:nvSpPr>
          <p:cNvPr id="32771" name="Content Placeholder 2"/>
          <p:cNvSpPr>
            <a:spLocks noGrp="1"/>
          </p:cNvSpPr>
          <p:nvPr>
            <p:ph idx="1"/>
          </p:nvPr>
        </p:nvSpPr>
        <p:spPr/>
        <p:txBody>
          <a:bodyPr>
            <a:noAutofit/>
          </a:bodyPr>
          <a:lstStyle/>
          <a:p>
            <a:r>
              <a:rPr lang="en-US" altLang="en-US" sz="1100" dirty="0" smtClean="0">
                <a:latin typeface="+mj-lt"/>
                <a:ea typeface="ＭＳ Ｐゴシック" pitchFamily="34" charset="-128"/>
                <a:cs typeface="Trebuchet MS" pitchFamily="34" charset="0"/>
              </a:rPr>
              <a:t>Allison, D. B., </a:t>
            </a:r>
            <a:r>
              <a:rPr lang="en-US" altLang="en-US" sz="1100" dirty="0" err="1" smtClean="0">
                <a:latin typeface="+mj-lt"/>
                <a:ea typeface="ＭＳ Ｐゴシック" pitchFamily="34" charset="-128"/>
                <a:cs typeface="Trebuchet MS" pitchFamily="34" charset="0"/>
              </a:rPr>
              <a:t>Mentore</a:t>
            </a:r>
            <a:r>
              <a:rPr lang="en-US" altLang="en-US" sz="1100" dirty="0" smtClean="0">
                <a:latin typeface="+mj-lt"/>
                <a:ea typeface="ＭＳ Ｐゴシック" pitchFamily="34" charset="-128"/>
                <a:cs typeface="Trebuchet MS" pitchFamily="34" charset="0"/>
              </a:rPr>
              <a:t>, J. L., </a:t>
            </a:r>
            <a:r>
              <a:rPr lang="en-US" altLang="en-US" sz="1100" dirty="0" err="1" smtClean="0">
                <a:latin typeface="+mj-lt"/>
                <a:ea typeface="ＭＳ Ｐゴシック" pitchFamily="34" charset="-128"/>
                <a:cs typeface="Trebuchet MS" pitchFamily="34" charset="0"/>
              </a:rPr>
              <a:t>Heo</a:t>
            </a:r>
            <a:r>
              <a:rPr lang="en-US" altLang="en-US" sz="1100" dirty="0" smtClean="0">
                <a:latin typeface="+mj-lt"/>
                <a:ea typeface="ＭＳ Ｐゴシック" pitchFamily="34" charset="-128"/>
                <a:cs typeface="Trebuchet MS" pitchFamily="34" charset="0"/>
              </a:rPr>
              <a:t>, M., Chandler, L. P., </a:t>
            </a:r>
            <a:r>
              <a:rPr lang="en-US" altLang="en-US" sz="1100" dirty="0" err="1" smtClean="0">
                <a:latin typeface="+mj-lt"/>
                <a:ea typeface="ＭＳ Ｐゴシック" pitchFamily="34" charset="-128"/>
                <a:cs typeface="Trebuchet MS" pitchFamily="34" charset="0"/>
              </a:rPr>
              <a:t>Cappelleri</a:t>
            </a:r>
            <a:r>
              <a:rPr lang="en-US" altLang="en-US" sz="1100" dirty="0" smtClean="0">
                <a:latin typeface="+mj-lt"/>
                <a:ea typeface="ＭＳ Ｐゴシック" pitchFamily="34" charset="-128"/>
                <a:cs typeface="Trebuchet MS" pitchFamily="34" charset="0"/>
              </a:rPr>
              <a:t>, J. C., </a:t>
            </a:r>
            <a:r>
              <a:rPr lang="en-US" altLang="en-US" sz="1100" dirty="0" err="1" smtClean="0">
                <a:latin typeface="+mj-lt"/>
                <a:ea typeface="ＭＳ Ｐゴシック" pitchFamily="34" charset="-128"/>
                <a:cs typeface="Trebuchet MS" pitchFamily="34" charset="0"/>
              </a:rPr>
              <a:t>Infante</a:t>
            </a:r>
            <a:r>
              <a:rPr lang="en-US" altLang="en-US" sz="1100" dirty="0" smtClean="0">
                <a:latin typeface="+mj-lt"/>
                <a:ea typeface="ＭＳ Ｐゴシック" pitchFamily="34" charset="-128"/>
                <a:cs typeface="Trebuchet MS" pitchFamily="34" charset="0"/>
              </a:rPr>
              <a:t>, M. C., &amp; </a:t>
            </a:r>
            <a:r>
              <a:rPr lang="en-US" altLang="en-US" sz="1100" dirty="0" err="1" smtClean="0">
                <a:latin typeface="+mj-lt"/>
                <a:ea typeface="ＭＳ Ｐゴシック" pitchFamily="34" charset="-128"/>
                <a:cs typeface="Trebuchet MS" pitchFamily="34" charset="0"/>
              </a:rPr>
              <a:t>Weiden</a:t>
            </a:r>
            <a:r>
              <a:rPr lang="en-US" altLang="en-US" sz="1100" dirty="0" smtClean="0">
                <a:latin typeface="+mj-lt"/>
                <a:ea typeface="ＭＳ Ｐゴシック" pitchFamily="34" charset="-128"/>
                <a:cs typeface="Trebuchet MS" pitchFamily="34" charset="0"/>
              </a:rPr>
              <a:t>, P. J. (1999). Antipsychotic-induced weight gain: a comprehensive research synthesis. </a:t>
            </a:r>
            <a:r>
              <a:rPr lang="en-US" altLang="en-US" sz="1100" i="1" dirty="0" smtClean="0">
                <a:latin typeface="+mj-lt"/>
                <a:ea typeface="ＭＳ Ｐゴシック" pitchFamily="34" charset="-128"/>
                <a:cs typeface="Trebuchet MS" pitchFamily="34" charset="0"/>
              </a:rPr>
              <a:t>American Journal of Psychiatry</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156</a:t>
            </a:r>
            <a:r>
              <a:rPr lang="en-US" altLang="en-US" sz="1100" dirty="0" smtClean="0">
                <a:latin typeface="+mj-lt"/>
                <a:ea typeface="ＭＳ Ｐゴシック" pitchFamily="34" charset="-128"/>
                <a:cs typeface="Trebuchet MS" pitchFamily="34" charset="0"/>
              </a:rPr>
              <a:t>(11), 1686-1696.</a:t>
            </a:r>
          </a:p>
          <a:p>
            <a:r>
              <a:rPr lang="en-US" altLang="en-US" sz="1100" dirty="0" smtClean="0">
                <a:latin typeface="+mj-lt"/>
                <a:ea typeface="ＭＳ Ｐゴシック" pitchFamily="34" charset="-128"/>
                <a:cs typeface="Trebuchet MS" pitchFamily="34" charset="0"/>
              </a:rPr>
              <a:t>Anderson, P.M. &amp; Butcher, K. F. (2006). Childhood obesity: Trends and potential causes. </a:t>
            </a:r>
            <a:r>
              <a:rPr lang="en-US" altLang="en-US" sz="1100" i="1" dirty="0" smtClean="0">
                <a:latin typeface="+mj-lt"/>
                <a:ea typeface="ＭＳ Ｐゴシック" pitchFamily="34" charset="-128"/>
                <a:cs typeface="Trebuchet MS" pitchFamily="34" charset="0"/>
              </a:rPr>
              <a:t>The Future of Children</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16</a:t>
            </a:r>
            <a:r>
              <a:rPr lang="en-US" altLang="en-US" sz="1100" dirty="0" smtClean="0">
                <a:latin typeface="+mj-lt"/>
                <a:ea typeface="ＭＳ Ｐゴシック" pitchFamily="34" charset="-128"/>
                <a:cs typeface="Trebuchet MS" pitchFamily="34" charset="0"/>
              </a:rPr>
              <a:t>(1), 19-45.</a:t>
            </a:r>
          </a:p>
          <a:p>
            <a:r>
              <a:rPr lang="en-US" altLang="en-US" sz="1100" dirty="0" smtClean="0">
                <a:latin typeface="+mj-lt"/>
                <a:ea typeface="ＭＳ Ｐゴシック" pitchFamily="34" charset="-128"/>
                <a:cs typeface="Trebuchet MS" pitchFamily="34" charset="0"/>
              </a:rPr>
              <a:t>Anderson, S.E., Cohen, P., </a:t>
            </a:r>
            <a:r>
              <a:rPr lang="en-US" altLang="en-US" sz="1100" dirty="0" err="1" smtClean="0">
                <a:latin typeface="+mj-lt"/>
                <a:ea typeface="ＭＳ Ｐゴシック" pitchFamily="34" charset="-128"/>
                <a:cs typeface="Trebuchet MS" pitchFamily="34" charset="0"/>
              </a:rPr>
              <a:t>Naumova</a:t>
            </a:r>
            <a:r>
              <a:rPr lang="en-US" altLang="en-US" sz="1100" dirty="0" smtClean="0">
                <a:latin typeface="+mj-lt"/>
                <a:ea typeface="ＭＳ Ｐゴシック" pitchFamily="34" charset="-128"/>
                <a:cs typeface="Trebuchet MS" pitchFamily="34" charset="0"/>
              </a:rPr>
              <a:t>, E.N., Jacques, P.F., &amp; Must, A. (2007). Adolescent obesity and risk for subsequent major depressive disorder and anxiety disorder: Prospective evidence. </a:t>
            </a:r>
            <a:r>
              <a:rPr lang="en-US" altLang="en-US" sz="1100" i="1" dirty="0" smtClean="0">
                <a:latin typeface="+mj-lt"/>
                <a:ea typeface="ＭＳ Ｐゴシック" pitchFamily="34" charset="-128"/>
                <a:cs typeface="Trebuchet MS" pitchFamily="34" charset="0"/>
              </a:rPr>
              <a:t>Psychosomatic Medicine</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69</a:t>
            </a:r>
            <a:r>
              <a:rPr lang="en-US" altLang="en-US" sz="1100" dirty="0" smtClean="0">
                <a:latin typeface="+mj-lt"/>
                <a:ea typeface="ＭＳ Ｐゴシック" pitchFamily="34" charset="-128"/>
                <a:cs typeface="Trebuchet MS" pitchFamily="34" charset="0"/>
              </a:rPr>
              <a:t>(8), 740-747.</a:t>
            </a:r>
          </a:p>
          <a:p>
            <a:r>
              <a:rPr lang="en-US" altLang="en-US" sz="1100" dirty="0" err="1" smtClean="0">
                <a:latin typeface="+mj-lt"/>
                <a:ea typeface="ＭＳ Ｐゴシック" pitchFamily="34" charset="-128"/>
                <a:cs typeface="Trebuchet MS" pitchFamily="34" charset="0"/>
              </a:rPr>
              <a:t>Bandini</a:t>
            </a:r>
            <a:r>
              <a:rPr lang="en-US" altLang="en-US" sz="1100" dirty="0" smtClean="0">
                <a:latin typeface="+mj-lt"/>
                <a:ea typeface="ＭＳ Ｐゴシック" pitchFamily="34" charset="-128"/>
                <a:cs typeface="Trebuchet MS" pitchFamily="34" charset="0"/>
              </a:rPr>
              <a:t>, L. G., Curtin, C., </a:t>
            </a:r>
            <a:r>
              <a:rPr lang="en-US" altLang="en-US" sz="1100" dirty="0" err="1" smtClean="0">
                <a:latin typeface="+mj-lt"/>
                <a:ea typeface="ＭＳ Ｐゴシック" pitchFamily="34" charset="-128"/>
                <a:cs typeface="Trebuchet MS" pitchFamily="34" charset="0"/>
              </a:rPr>
              <a:t>Hamad</a:t>
            </a:r>
            <a:r>
              <a:rPr lang="en-US" altLang="en-US" sz="1100" dirty="0" smtClean="0">
                <a:latin typeface="+mj-lt"/>
                <a:ea typeface="ＭＳ Ｐゴシック" pitchFamily="34" charset="-128"/>
                <a:cs typeface="Trebuchet MS" pitchFamily="34" charset="0"/>
              </a:rPr>
              <a:t>, C., </a:t>
            </a:r>
            <a:r>
              <a:rPr lang="en-US" altLang="en-US" sz="1100" dirty="0" err="1" smtClean="0">
                <a:latin typeface="+mj-lt"/>
                <a:ea typeface="ＭＳ Ｐゴシック" pitchFamily="34" charset="-128"/>
                <a:cs typeface="Trebuchet MS" pitchFamily="34" charset="0"/>
              </a:rPr>
              <a:t>Tybor</a:t>
            </a:r>
            <a:r>
              <a:rPr lang="en-US" altLang="en-US" sz="1100" dirty="0" smtClean="0">
                <a:latin typeface="+mj-lt"/>
                <a:ea typeface="ＭＳ Ｐゴシック" pitchFamily="34" charset="-128"/>
                <a:cs typeface="Trebuchet MS" pitchFamily="34" charset="0"/>
              </a:rPr>
              <a:t>, D. J., &amp; Must, A. (2005). Prevalence of overweight in children with developmental disorders in the continuous National Health and Nutrition Examination Survey (NHANES) 1999-2002. </a:t>
            </a:r>
            <a:r>
              <a:rPr lang="en-US" altLang="en-US" sz="1100" i="1" dirty="0" smtClean="0">
                <a:latin typeface="+mj-lt"/>
                <a:ea typeface="ＭＳ Ｐゴシック" pitchFamily="34" charset="-128"/>
                <a:cs typeface="Trebuchet MS" pitchFamily="34" charset="0"/>
              </a:rPr>
              <a:t>The Journal of pediatrics</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146</a:t>
            </a:r>
            <a:r>
              <a:rPr lang="en-US" altLang="en-US" sz="1100" dirty="0" smtClean="0">
                <a:latin typeface="+mj-lt"/>
                <a:ea typeface="ＭＳ Ｐゴシック" pitchFamily="34" charset="-128"/>
                <a:cs typeface="Trebuchet MS" pitchFamily="34" charset="0"/>
              </a:rPr>
              <a:t>(6), 738-743.</a:t>
            </a:r>
          </a:p>
          <a:p>
            <a:r>
              <a:rPr lang="en-US" altLang="en-US" sz="1100" dirty="0" err="1" smtClean="0">
                <a:latin typeface="+mj-lt"/>
                <a:ea typeface="ＭＳ Ｐゴシック" pitchFamily="34" charset="-128"/>
                <a:cs typeface="Trebuchet MS" pitchFamily="34" charset="0"/>
              </a:rPr>
              <a:t>BeLue</a:t>
            </a:r>
            <a:r>
              <a:rPr lang="en-US" altLang="en-US" sz="1100" dirty="0" smtClean="0">
                <a:latin typeface="+mj-lt"/>
                <a:ea typeface="ＭＳ Ｐゴシック" pitchFamily="34" charset="-128"/>
                <a:cs typeface="Trebuchet MS" pitchFamily="34" charset="0"/>
              </a:rPr>
              <a:t>, R., Francis, L.A., &amp; </a:t>
            </a:r>
            <a:r>
              <a:rPr lang="en-US" altLang="en-US" sz="1100" dirty="0" err="1" smtClean="0">
                <a:latin typeface="+mj-lt"/>
                <a:ea typeface="ＭＳ Ｐゴシック" pitchFamily="34" charset="-128"/>
                <a:cs typeface="Trebuchet MS" pitchFamily="34" charset="0"/>
              </a:rPr>
              <a:t>Colaco</a:t>
            </a:r>
            <a:r>
              <a:rPr lang="en-US" altLang="en-US" sz="1100" dirty="0" smtClean="0">
                <a:latin typeface="+mj-lt"/>
                <a:ea typeface="ＭＳ Ｐゴシック" pitchFamily="34" charset="-128"/>
                <a:cs typeface="Trebuchet MS" pitchFamily="34" charset="0"/>
              </a:rPr>
              <a:t>, B. (2009). Mental health problems and overweight in a nationally representative sample of adolescents: Effects of race and ethnicity. </a:t>
            </a:r>
            <a:r>
              <a:rPr lang="en-US" altLang="en-US" sz="1100" i="1" dirty="0" smtClean="0">
                <a:latin typeface="+mj-lt"/>
                <a:ea typeface="ＭＳ Ｐゴシック" pitchFamily="34" charset="-128"/>
                <a:cs typeface="Trebuchet MS" pitchFamily="34" charset="0"/>
              </a:rPr>
              <a:t>Pediatrics,</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123</a:t>
            </a:r>
            <a:r>
              <a:rPr lang="en-US" altLang="en-US" sz="1100" dirty="0" smtClean="0">
                <a:latin typeface="+mj-lt"/>
                <a:ea typeface="ＭＳ Ｐゴシック" pitchFamily="34" charset="-128"/>
                <a:cs typeface="Trebuchet MS" pitchFamily="34" charset="0"/>
              </a:rPr>
              <a:t>(2), 697-702.</a:t>
            </a:r>
          </a:p>
          <a:p>
            <a:r>
              <a:rPr lang="en-US" altLang="en-US" sz="1100" dirty="0" smtClean="0">
                <a:latin typeface="+mj-lt"/>
                <a:ea typeface="ＭＳ Ｐゴシック" pitchFamily="34" charset="-128"/>
                <a:cs typeface="Trebuchet MS" pitchFamily="34" charset="0"/>
              </a:rPr>
              <a:t>Cahill, S.M. &amp; Suarez-</a:t>
            </a:r>
            <a:r>
              <a:rPr lang="en-US" altLang="en-US" sz="1100" dirty="0" err="1" smtClean="0">
                <a:latin typeface="+mj-lt"/>
                <a:ea typeface="ＭＳ Ｐゴシック" pitchFamily="34" charset="-128"/>
                <a:cs typeface="Trebuchet MS" pitchFamily="34" charset="0"/>
              </a:rPr>
              <a:t>Balcazar</a:t>
            </a:r>
            <a:r>
              <a:rPr lang="en-US" altLang="en-US" sz="1100" dirty="0" smtClean="0">
                <a:latin typeface="+mj-lt"/>
                <a:ea typeface="ＭＳ Ｐゴシック" pitchFamily="34" charset="-128"/>
                <a:cs typeface="Trebuchet MS" pitchFamily="34" charset="0"/>
              </a:rPr>
              <a:t>, Y. (2009). Promoting children’s nutrition and </a:t>
            </a:r>
            <a:r>
              <a:rPr lang="en-US" altLang="en-US" sz="1100" dirty="0" err="1" smtClean="0">
                <a:latin typeface="+mj-lt"/>
                <a:ea typeface="ＭＳ Ｐゴシック" pitchFamily="34" charset="-128"/>
                <a:cs typeface="Trebuchet MS" pitchFamily="34" charset="0"/>
              </a:rPr>
              <a:t>fitneess</a:t>
            </a:r>
            <a:r>
              <a:rPr lang="en-US" altLang="en-US" sz="1100" dirty="0" smtClean="0">
                <a:latin typeface="+mj-lt"/>
                <a:ea typeface="ＭＳ Ｐゴシック" pitchFamily="34" charset="-128"/>
                <a:cs typeface="Trebuchet MS" pitchFamily="34" charset="0"/>
              </a:rPr>
              <a:t> in the urban context. </a:t>
            </a:r>
            <a:r>
              <a:rPr lang="en-US" altLang="en-US" sz="1100" i="1" dirty="0" smtClean="0">
                <a:latin typeface="+mj-lt"/>
                <a:ea typeface="ＭＳ Ｐゴシック" pitchFamily="34" charset="-128"/>
                <a:cs typeface="Trebuchet MS" pitchFamily="34" charset="0"/>
              </a:rPr>
              <a:t>American Journal of Occupational therapy,</a:t>
            </a:r>
            <a:r>
              <a:rPr lang="en-US" altLang="en-US" sz="1100" dirty="0" smtClean="0">
                <a:latin typeface="+mj-lt"/>
                <a:ea typeface="ＭＳ Ｐゴシック" pitchFamily="34" charset="-128"/>
                <a:cs typeface="Trebuchet MS" pitchFamily="34" charset="0"/>
              </a:rPr>
              <a:t> 63, 113-116. </a:t>
            </a:r>
          </a:p>
          <a:p>
            <a:r>
              <a:rPr lang="en-US" sz="1100" dirty="0" err="1" smtClean="0"/>
              <a:t>Cermak</a:t>
            </a:r>
            <a:r>
              <a:rPr lang="en-US" sz="1100" dirty="0" smtClean="0"/>
              <a:t>, S., Curtin, C., &amp; </a:t>
            </a:r>
            <a:r>
              <a:rPr lang="en-US" sz="1100" dirty="0" err="1" smtClean="0"/>
              <a:t>Bandini</a:t>
            </a:r>
            <a:r>
              <a:rPr lang="en-US" sz="1100" dirty="0" smtClean="0"/>
              <a:t>, L.G. (2010). Food </a:t>
            </a:r>
            <a:r>
              <a:rPr lang="en-US" sz="1100" dirty="0"/>
              <a:t>Selectivity and Sensory Sensitivity in Children with Autism Spectrum Disorders </a:t>
            </a:r>
            <a:r>
              <a:rPr lang="en-US" sz="1100" dirty="0" smtClean="0"/>
              <a:t>, </a:t>
            </a:r>
            <a:r>
              <a:rPr lang="en-US" sz="1100" i="1" dirty="0" smtClean="0"/>
              <a:t>Journal </a:t>
            </a:r>
            <a:r>
              <a:rPr lang="en-US" sz="1100" i="1" dirty="0"/>
              <a:t>of the American Dietetic Association, </a:t>
            </a:r>
            <a:r>
              <a:rPr lang="en-US" sz="1100" dirty="0" smtClean="0"/>
              <a:t>110(2), 238–246</a:t>
            </a:r>
            <a:r>
              <a:rPr lang="en-US" sz="1100" i="1" dirty="0"/>
              <a:t>. </a:t>
            </a:r>
            <a:endParaRPr lang="en-US" altLang="en-US" sz="1100" dirty="0" smtClean="0">
              <a:latin typeface="+mj-lt"/>
              <a:ea typeface="ＭＳ Ｐゴシック" pitchFamily="34" charset="-128"/>
              <a:cs typeface="Trebuchet MS" pitchFamily="34" charset="0"/>
            </a:endParaRPr>
          </a:p>
          <a:p>
            <a:r>
              <a:rPr lang="en-US" altLang="en-US" sz="1100" dirty="0" smtClean="0">
                <a:latin typeface="+mj-lt"/>
                <a:ea typeface="ＭＳ Ｐゴシック" pitchFamily="34" charset="-128"/>
                <a:cs typeface="Trebuchet MS" pitchFamily="34" charset="0"/>
              </a:rPr>
              <a:t>De, S., Small, J., </a:t>
            </a:r>
            <a:r>
              <a:rPr lang="en-US" altLang="en-US" sz="1100" dirty="0" err="1" smtClean="0">
                <a:latin typeface="+mj-lt"/>
                <a:ea typeface="ＭＳ Ｐゴシック" pitchFamily="34" charset="-128"/>
                <a:cs typeface="Trebuchet MS" pitchFamily="34" charset="0"/>
              </a:rPr>
              <a:t>Baur</a:t>
            </a:r>
            <a:r>
              <a:rPr lang="en-US" altLang="en-US" sz="1100" dirty="0" smtClean="0">
                <a:latin typeface="+mj-lt"/>
                <a:ea typeface="ＭＳ Ｐゴシック" pitchFamily="34" charset="-128"/>
                <a:cs typeface="Trebuchet MS" pitchFamily="34" charset="0"/>
              </a:rPr>
              <a:t>, L.A., (2008). Overweight and obesity among children with developmental disabilities. </a:t>
            </a:r>
            <a:r>
              <a:rPr lang="en-US" altLang="en-US" sz="1100" i="1" dirty="0" smtClean="0">
                <a:latin typeface="+mj-lt"/>
                <a:ea typeface="ＭＳ Ｐゴシック" pitchFamily="34" charset="-128"/>
                <a:cs typeface="Trebuchet MS" pitchFamily="34" charset="0"/>
              </a:rPr>
              <a:t>Journal of Intellectual and Developmental Disability</a:t>
            </a:r>
            <a:r>
              <a:rPr lang="en-US" altLang="en-US" sz="1100" dirty="0" smtClean="0">
                <a:latin typeface="+mj-lt"/>
                <a:ea typeface="ＭＳ Ｐゴシック" pitchFamily="34" charset="-128"/>
                <a:cs typeface="Trebuchet MS" pitchFamily="34" charset="0"/>
              </a:rPr>
              <a:t>, 33, 43-47. </a:t>
            </a:r>
          </a:p>
          <a:p>
            <a:r>
              <a:rPr lang="en-US" altLang="en-US" sz="1100" dirty="0" err="1" smtClean="0">
                <a:latin typeface="+mj-lt"/>
                <a:ea typeface="ＭＳ Ｐゴシック" pitchFamily="34" charset="-128"/>
                <a:cs typeface="Trebuchet MS" pitchFamily="34" charset="0"/>
              </a:rPr>
              <a:t>Ebbeling</a:t>
            </a:r>
            <a:r>
              <a:rPr lang="en-US" altLang="en-US" sz="1100" dirty="0" smtClean="0">
                <a:latin typeface="+mj-lt"/>
                <a:ea typeface="ＭＳ Ｐゴシック" pitchFamily="34" charset="-128"/>
                <a:cs typeface="Trebuchet MS" pitchFamily="34" charset="0"/>
              </a:rPr>
              <a:t>, C.B, </a:t>
            </a:r>
            <a:r>
              <a:rPr lang="en-US" altLang="en-US" sz="1100" dirty="0" err="1" smtClean="0">
                <a:latin typeface="+mj-lt"/>
                <a:ea typeface="ＭＳ Ｐゴシック" pitchFamily="34" charset="-128"/>
                <a:cs typeface="Trebuchet MS" pitchFamily="34" charset="0"/>
              </a:rPr>
              <a:t>Pawlak</a:t>
            </a:r>
            <a:r>
              <a:rPr lang="en-US" altLang="en-US" sz="1100" dirty="0" smtClean="0">
                <a:latin typeface="+mj-lt"/>
                <a:ea typeface="ＭＳ Ｐゴシック" pitchFamily="34" charset="-128"/>
                <a:cs typeface="Trebuchet MS" pitchFamily="34" charset="0"/>
              </a:rPr>
              <a:t>, D.B., &amp; Ludwig, D.S. (2002). Childhood obesity: public-health crisis, common sense cure. </a:t>
            </a:r>
            <a:r>
              <a:rPr lang="en-US" altLang="en-US" sz="1100" i="1" dirty="0" smtClean="0">
                <a:latin typeface="+mj-lt"/>
                <a:ea typeface="ＭＳ Ｐゴシック" pitchFamily="34" charset="-128"/>
                <a:cs typeface="Trebuchet MS" pitchFamily="34" charset="0"/>
              </a:rPr>
              <a:t>The Lancet</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360</a:t>
            </a:r>
            <a:r>
              <a:rPr lang="en-US" altLang="en-US" sz="1100" dirty="0" smtClean="0">
                <a:latin typeface="+mj-lt"/>
                <a:ea typeface="ＭＳ Ｐゴシック" pitchFamily="34" charset="-128"/>
                <a:cs typeface="Trebuchet MS" pitchFamily="34" charset="0"/>
              </a:rPr>
              <a:t>(9331), 473–482.</a:t>
            </a:r>
          </a:p>
          <a:p>
            <a:r>
              <a:rPr lang="en-US" altLang="en-US" sz="1100" dirty="0" smtClean="0">
                <a:latin typeface="+mj-lt"/>
                <a:ea typeface="ＭＳ Ｐゴシック" pitchFamily="34" charset="-128"/>
                <a:cs typeface="Trebuchet MS" pitchFamily="34" charset="0"/>
              </a:rPr>
              <a:t>Goodman, E. &amp; Whitaker, R.C. (2002). A prospective study of the role of depression in the development and persistence of adolescent obesity. </a:t>
            </a:r>
            <a:r>
              <a:rPr lang="en-US" altLang="en-US" sz="1100" i="1" dirty="0" smtClean="0">
                <a:latin typeface="+mj-lt"/>
                <a:ea typeface="ＭＳ Ｐゴシック" pitchFamily="34" charset="-128"/>
                <a:cs typeface="Trebuchet MS" pitchFamily="34" charset="0"/>
              </a:rPr>
              <a:t>Pediatrics</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110</a:t>
            </a:r>
            <a:r>
              <a:rPr lang="en-US" altLang="en-US" sz="1100" dirty="0" smtClean="0">
                <a:latin typeface="+mj-lt"/>
                <a:ea typeface="ＭＳ Ｐゴシック" pitchFamily="34" charset="-128"/>
                <a:cs typeface="Trebuchet MS" pitchFamily="34" charset="0"/>
              </a:rPr>
              <a:t>(3), 497-504.</a:t>
            </a:r>
          </a:p>
          <a:p>
            <a:r>
              <a:rPr lang="en-US" altLang="en-US" sz="1100" dirty="0" smtClean="0">
                <a:latin typeface="+mj-lt"/>
                <a:ea typeface="ＭＳ Ｐゴシック" pitchFamily="34" charset="-128"/>
                <a:cs typeface="Trebuchet MS" pitchFamily="34" charset="0"/>
              </a:rPr>
              <a:t>Han, J.C., </a:t>
            </a:r>
            <a:r>
              <a:rPr lang="en-US" altLang="en-US" sz="1100" dirty="0" err="1" smtClean="0">
                <a:latin typeface="+mj-lt"/>
                <a:ea typeface="ＭＳ Ｐゴシック" pitchFamily="34" charset="-128"/>
                <a:cs typeface="Trebuchet MS" pitchFamily="34" charset="0"/>
              </a:rPr>
              <a:t>Lawlor</a:t>
            </a:r>
            <a:r>
              <a:rPr lang="en-US" altLang="en-US" sz="1100" dirty="0" smtClean="0">
                <a:latin typeface="+mj-lt"/>
                <a:ea typeface="ＭＳ Ｐゴシック" pitchFamily="34" charset="-128"/>
                <a:cs typeface="Trebuchet MS" pitchFamily="34" charset="0"/>
              </a:rPr>
              <a:t>, D.A., &amp; </a:t>
            </a:r>
            <a:r>
              <a:rPr lang="en-US" altLang="en-US" sz="1100" dirty="0" err="1" smtClean="0">
                <a:latin typeface="+mj-lt"/>
                <a:ea typeface="ＭＳ Ｐゴシック" pitchFamily="34" charset="-128"/>
                <a:cs typeface="Trebuchet MS" pitchFamily="34" charset="0"/>
              </a:rPr>
              <a:t>Kimm</a:t>
            </a:r>
            <a:r>
              <a:rPr lang="en-US" altLang="en-US" sz="1100" dirty="0" smtClean="0">
                <a:latin typeface="+mj-lt"/>
                <a:ea typeface="ＭＳ Ｐゴシック" pitchFamily="34" charset="-128"/>
                <a:cs typeface="Trebuchet MS" pitchFamily="34" charset="0"/>
              </a:rPr>
              <a:t>, S.Y. (2010). Childhood obesity. </a:t>
            </a:r>
            <a:r>
              <a:rPr lang="en-US" altLang="en-US" sz="1100" i="1" dirty="0" smtClean="0">
                <a:latin typeface="+mj-lt"/>
                <a:ea typeface="ＭＳ Ｐゴシック" pitchFamily="34" charset="-128"/>
                <a:cs typeface="Trebuchet MS" pitchFamily="34" charset="0"/>
              </a:rPr>
              <a:t>The Lancet</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375</a:t>
            </a:r>
            <a:r>
              <a:rPr lang="en-US" altLang="en-US" sz="1100" dirty="0" smtClean="0">
                <a:latin typeface="+mj-lt"/>
                <a:ea typeface="ＭＳ Ｐゴシック" pitchFamily="34" charset="-128"/>
                <a:cs typeface="Trebuchet MS" pitchFamily="34" charset="0"/>
              </a:rPr>
              <a:t>(9727), 1737-1748.</a:t>
            </a:r>
          </a:p>
          <a:p>
            <a:r>
              <a:rPr lang="en-US" altLang="en-US" sz="1100" dirty="0" smtClean="0">
                <a:latin typeface="+mj-lt"/>
                <a:ea typeface="ＭＳ Ｐゴシック" pitchFamily="34" charset="-128"/>
                <a:cs typeface="Trebuchet MS" pitchFamily="34" charset="0"/>
              </a:rPr>
              <a:t>Law, M., Cooper, B,. Strong, S., Stewart, D., Rigby, P. &amp; Letts, L. 1996. The Person-Environment-Occupation Model: A </a:t>
            </a:r>
            <a:r>
              <a:rPr lang="en-US" altLang="en-US" sz="1100" dirty="0" err="1" smtClean="0">
                <a:latin typeface="+mj-lt"/>
                <a:ea typeface="ＭＳ Ｐゴシック" pitchFamily="34" charset="-128"/>
                <a:cs typeface="Trebuchet MS" pitchFamily="34" charset="0"/>
              </a:rPr>
              <a:t>transactive</a:t>
            </a:r>
            <a:r>
              <a:rPr lang="en-US" altLang="en-US" sz="1100" dirty="0" smtClean="0">
                <a:latin typeface="+mj-lt"/>
                <a:ea typeface="ＭＳ Ｐゴシック" pitchFamily="34" charset="-128"/>
                <a:cs typeface="Trebuchet MS" pitchFamily="34" charset="0"/>
              </a:rPr>
              <a:t> approach to occupational performance. </a:t>
            </a:r>
            <a:r>
              <a:rPr lang="en-US" altLang="en-US" sz="1100" i="1" dirty="0" smtClean="0">
                <a:latin typeface="+mj-lt"/>
                <a:ea typeface="ＭＳ Ｐゴシック" pitchFamily="34" charset="-128"/>
                <a:cs typeface="Trebuchet MS" pitchFamily="34" charset="0"/>
              </a:rPr>
              <a:t>Canadian Journal of Occupational Therapy</a:t>
            </a:r>
            <a:r>
              <a:rPr lang="en-US" altLang="en-US" sz="1100" dirty="0" smtClean="0">
                <a:latin typeface="+mj-lt"/>
                <a:ea typeface="ＭＳ Ｐゴシック" pitchFamily="34" charset="-128"/>
                <a:cs typeface="Trebuchet MS" pitchFamily="34" charset="0"/>
              </a:rPr>
              <a:t>. 63(1):9-23</a:t>
            </a:r>
          </a:p>
          <a:p>
            <a:r>
              <a:rPr lang="en-US" sz="1100" dirty="0"/>
              <a:t>Ledford, J. R., &amp; </a:t>
            </a:r>
            <a:r>
              <a:rPr lang="en-US" sz="1100" dirty="0" err="1"/>
              <a:t>Gast</a:t>
            </a:r>
            <a:r>
              <a:rPr lang="en-US" sz="1100" dirty="0"/>
              <a:t>, D. L. (2006). Feeding Problems in Children With Autism Spectrum Disorders A Review. </a:t>
            </a:r>
            <a:r>
              <a:rPr lang="en-US" sz="1100" i="1" dirty="0"/>
              <a:t>Focus on Autism and Other Developmental Disabilities</a:t>
            </a:r>
            <a:r>
              <a:rPr lang="en-US" sz="1100" dirty="0"/>
              <a:t>, </a:t>
            </a:r>
            <a:r>
              <a:rPr lang="en-US" sz="1100" i="1" dirty="0"/>
              <a:t>21</a:t>
            </a:r>
            <a:r>
              <a:rPr lang="en-US" sz="1100" dirty="0"/>
              <a:t>(3), 153-166. </a:t>
            </a:r>
            <a:endParaRPr lang="en-US" altLang="en-US" sz="1100" dirty="0" smtClean="0">
              <a:latin typeface="+mj-lt"/>
              <a:ea typeface="ＭＳ Ｐゴシック" pitchFamily="34" charset="-128"/>
              <a:cs typeface="Trebuchet MS" pitchFamily="34" charset="0"/>
            </a:endParaRPr>
          </a:p>
          <a:p>
            <a:r>
              <a:rPr lang="en-US" altLang="en-US" sz="1100" dirty="0" err="1" smtClean="0">
                <a:latin typeface="+mj-lt"/>
                <a:ea typeface="ＭＳ Ｐゴシック" pitchFamily="34" charset="-128"/>
                <a:cs typeface="Trebuchet MS" pitchFamily="34" charset="0"/>
              </a:rPr>
              <a:t>Liou</a:t>
            </a:r>
            <a:r>
              <a:rPr lang="en-US" altLang="en-US" sz="1100" dirty="0" smtClean="0">
                <a:latin typeface="+mj-lt"/>
                <a:ea typeface="ＭＳ Ｐゴシック" pitchFamily="34" charset="-128"/>
                <a:cs typeface="Trebuchet MS" pitchFamily="34" charset="0"/>
              </a:rPr>
              <a:t>, T. H., Pi‐</a:t>
            </a:r>
            <a:r>
              <a:rPr lang="en-US" altLang="en-US" sz="1100" dirty="0" err="1" smtClean="0">
                <a:latin typeface="+mj-lt"/>
                <a:ea typeface="ＭＳ Ｐゴシック" pitchFamily="34" charset="-128"/>
                <a:cs typeface="Trebuchet MS" pitchFamily="34" charset="0"/>
              </a:rPr>
              <a:t>Sunyer</a:t>
            </a:r>
            <a:r>
              <a:rPr lang="en-US" altLang="en-US" sz="1100" dirty="0" smtClean="0">
                <a:latin typeface="+mj-lt"/>
                <a:ea typeface="ＭＳ Ｐゴシック" pitchFamily="34" charset="-128"/>
                <a:cs typeface="Trebuchet MS" pitchFamily="34" charset="0"/>
              </a:rPr>
              <a:t>, F. X., &amp; </a:t>
            </a:r>
            <a:r>
              <a:rPr lang="en-US" altLang="en-US" sz="1100" dirty="0" err="1" smtClean="0">
                <a:latin typeface="+mj-lt"/>
                <a:ea typeface="ＭＳ Ｐゴシック" pitchFamily="34" charset="-128"/>
                <a:cs typeface="Trebuchet MS" pitchFamily="34" charset="0"/>
              </a:rPr>
              <a:t>Laferrere</a:t>
            </a:r>
            <a:r>
              <a:rPr lang="en-US" altLang="en-US" sz="1100" dirty="0" smtClean="0">
                <a:latin typeface="+mj-lt"/>
                <a:ea typeface="ＭＳ Ｐゴシック" pitchFamily="34" charset="-128"/>
                <a:cs typeface="Trebuchet MS" pitchFamily="34" charset="0"/>
              </a:rPr>
              <a:t>, B. (2005). Physical disability and obesity. </a:t>
            </a:r>
            <a:r>
              <a:rPr lang="en-US" altLang="en-US" sz="1100" i="1" dirty="0" smtClean="0">
                <a:latin typeface="+mj-lt"/>
                <a:ea typeface="ＭＳ Ｐゴシック" pitchFamily="34" charset="-128"/>
                <a:cs typeface="Trebuchet MS" pitchFamily="34" charset="0"/>
              </a:rPr>
              <a:t>Nutrition reviews</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63</a:t>
            </a:r>
            <a:r>
              <a:rPr lang="en-US" altLang="en-US" sz="1100" dirty="0" smtClean="0">
                <a:latin typeface="+mj-lt"/>
                <a:ea typeface="ＭＳ Ｐゴシック" pitchFamily="34" charset="-128"/>
                <a:cs typeface="Trebuchet MS" pitchFamily="34" charset="0"/>
              </a:rPr>
              <a:t>(10), 321-331.</a:t>
            </a:r>
          </a:p>
        </p:txBody>
      </p:sp>
    </p:spTree>
    <p:extLst>
      <p:ext uri="{BB962C8B-B14F-4D97-AF65-F5344CB8AC3E}">
        <p14:creationId xmlns:p14="http://schemas.microsoft.com/office/powerpoint/2010/main" val="33628601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Autofit/>
          </a:bodyPr>
          <a:lstStyle/>
          <a:p>
            <a:r>
              <a:rPr lang="en-US" altLang="en-US" b="1" dirty="0" smtClean="0">
                <a:solidFill>
                  <a:srgbClr val="991B1E"/>
                </a:solidFill>
                <a:ea typeface="ＭＳ Ｐゴシック" pitchFamily="34" charset="-128"/>
                <a:cs typeface="Trebuchet MS" pitchFamily="34" charset="0"/>
              </a:rPr>
              <a:t>References</a:t>
            </a:r>
          </a:p>
        </p:txBody>
      </p:sp>
      <p:sp>
        <p:nvSpPr>
          <p:cNvPr id="33795" name="Content Placeholder 2"/>
          <p:cNvSpPr>
            <a:spLocks noGrp="1"/>
          </p:cNvSpPr>
          <p:nvPr>
            <p:ph idx="1"/>
          </p:nvPr>
        </p:nvSpPr>
        <p:spPr/>
        <p:txBody>
          <a:bodyPr>
            <a:noAutofit/>
          </a:bodyPr>
          <a:lstStyle/>
          <a:p>
            <a:r>
              <a:rPr lang="en-US" sz="1100" dirty="0"/>
              <a:t>Matson, J. L., &amp; </a:t>
            </a:r>
            <a:r>
              <a:rPr lang="en-US" sz="1100" dirty="0" err="1"/>
              <a:t>Fodstad</a:t>
            </a:r>
            <a:r>
              <a:rPr lang="en-US" sz="1100" dirty="0"/>
              <a:t>, J. C. (2009). The treatment of food selectivity and other feeding problems in children with autism spectrum disorders. </a:t>
            </a:r>
            <a:r>
              <a:rPr lang="en-US" sz="1100" i="1" dirty="0"/>
              <a:t>Research in Autism Spectrum Disorders</a:t>
            </a:r>
            <a:r>
              <a:rPr lang="en-US" sz="1100" dirty="0"/>
              <a:t>, </a:t>
            </a:r>
            <a:r>
              <a:rPr lang="en-US" sz="1100" i="1" dirty="0"/>
              <a:t>3</a:t>
            </a:r>
            <a:r>
              <a:rPr lang="en-US" sz="1100" dirty="0"/>
              <a:t>(2), 455-461.</a:t>
            </a:r>
            <a:endParaRPr lang="en-US" altLang="en-US" sz="1100" dirty="0">
              <a:ea typeface="ＭＳ Ｐゴシック" pitchFamily="34" charset="-128"/>
              <a:cs typeface="Trebuchet MS" pitchFamily="34" charset="0"/>
            </a:endParaRPr>
          </a:p>
          <a:p>
            <a:r>
              <a:rPr lang="en-US" altLang="en-US" sz="1100" dirty="0" err="1">
                <a:ea typeface="ＭＳ Ｐゴシック" pitchFamily="34" charset="-128"/>
                <a:cs typeface="Trebuchet MS" pitchFamily="34" charset="0"/>
              </a:rPr>
              <a:t>Minihan</a:t>
            </a:r>
            <a:r>
              <a:rPr lang="en-US" altLang="en-US" sz="1100" dirty="0">
                <a:ea typeface="ＭＳ Ｐゴシック" pitchFamily="34" charset="-128"/>
                <a:cs typeface="Trebuchet MS" pitchFamily="34" charset="0"/>
              </a:rPr>
              <a:t>, P. M., Fitch, S. N., &amp; Must, A. (2007). What does the epidemic of childhood obesity mean for children with special health care needs?. </a:t>
            </a:r>
            <a:r>
              <a:rPr lang="en-US" altLang="en-US" sz="1100" i="1" dirty="0">
                <a:ea typeface="ＭＳ Ｐゴシック" pitchFamily="34" charset="-128"/>
                <a:cs typeface="Trebuchet MS" pitchFamily="34" charset="0"/>
              </a:rPr>
              <a:t>The Journal of Law, Medicine &amp; Ethics</a:t>
            </a:r>
            <a:r>
              <a:rPr lang="en-US" altLang="en-US" sz="1100" dirty="0">
                <a:ea typeface="ＭＳ Ｐゴシック" pitchFamily="34" charset="-128"/>
                <a:cs typeface="Trebuchet MS" pitchFamily="34" charset="0"/>
              </a:rPr>
              <a:t>, </a:t>
            </a:r>
            <a:r>
              <a:rPr lang="en-US" altLang="en-US" sz="1100" i="1" dirty="0">
                <a:ea typeface="ＭＳ Ｐゴシック" pitchFamily="34" charset="-128"/>
                <a:cs typeface="Trebuchet MS" pitchFamily="34" charset="0"/>
              </a:rPr>
              <a:t>35</a:t>
            </a:r>
            <a:r>
              <a:rPr lang="en-US" altLang="en-US" sz="1100" dirty="0">
                <a:ea typeface="ＭＳ Ｐゴシック" pitchFamily="34" charset="-128"/>
                <a:cs typeface="Trebuchet MS" pitchFamily="34" charset="0"/>
              </a:rPr>
              <a:t>(1), 61-77.</a:t>
            </a:r>
          </a:p>
          <a:p>
            <a:r>
              <a:rPr lang="en-US" altLang="en-US" sz="1100" dirty="0" smtClean="0">
                <a:latin typeface="+mj-lt"/>
                <a:ea typeface="ＭＳ Ｐゴシック" pitchFamily="34" charset="-128"/>
                <a:cs typeface="Trebuchet MS" pitchFamily="34" charset="0"/>
              </a:rPr>
              <a:t>Ogden, C.L., Carroll, M.D., Kit, B.K. &amp; </a:t>
            </a:r>
            <a:r>
              <a:rPr lang="en-US" altLang="en-US" sz="1100" dirty="0" err="1" smtClean="0">
                <a:latin typeface="+mj-lt"/>
                <a:ea typeface="ＭＳ Ｐゴシック" pitchFamily="34" charset="-128"/>
                <a:cs typeface="Trebuchet MS" pitchFamily="34" charset="0"/>
              </a:rPr>
              <a:t>Flegal</a:t>
            </a:r>
            <a:r>
              <a:rPr lang="en-US" altLang="en-US" sz="1100" dirty="0" smtClean="0">
                <a:latin typeface="+mj-lt"/>
                <a:ea typeface="ＭＳ Ｐゴシック" pitchFamily="34" charset="-128"/>
                <a:cs typeface="Trebuchet MS" pitchFamily="34" charset="0"/>
              </a:rPr>
              <a:t>, K.M. (2012). Prevalence of obesity and trends in body mass index among US children and adolescents, 1999-2010. </a:t>
            </a:r>
            <a:r>
              <a:rPr lang="en-US" altLang="en-US" sz="1100" i="1" dirty="0" smtClean="0">
                <a:latin typeface="+mj-lt"/>
                <a:ea typeface="ＭＳ Ｐゴシック" pitchFamily="34" charset="-128"/>
                <a:cs typeface="Trebuchet MS" pitchFamily="34" charset="0"/>
              </a:rPr>
              <a:t>The Journal of the American Medical Association</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307(5),</a:t>
            </a:r>
            <a:r>
              <a:rPr lang="en-US" altLang="en-US" sz="1100" dirty="0" smtClean="0">
                <a:latin typeface="+mj-lt"/>
                <a:ea typeface="ＭＳ Ｐゴシック" pitchFamily="34" charset="-128"/>
                <a:cs typeface="Trebuchet MS" pitchFamily="34" charset="0"/>
              </a:rPr>
              <a:t> 483-490.</a:t>
            </a:r>
          </a:p>
          <a:p>
            <a:r>
              <a:rPr lang="en-US" altLang="en-US" sz="1100" dirty="0" smtClean="0">
                <a:latin typeface="+mj-lt"/>
                <a:ea typeface="ＭＳ Ｐゴシック" pitchFamily="34" charset="-128"/>
                <a:cs typeface="Trebuchet MS" pitchFamily="34" charset="0"/>
              </a:rPr>
              <a:t>Parham, D., &amp; </a:t>
            </a:r>
            <a:r>
              <a:rPr lang="en-US" altLang="en-US" sz="1100" dirty="0" err="1" smtClean="0">
                <a:latin typeface="+mj-lt"/>
                <a:ea typeface="ＭＳ Ｐゴシック" pitchFamily="34" charset="-128"/>
                <a:cs typeface="Trebuchet MS" pitchFamily="34" charset="0"/>
              </a:rPr>
              <a:t>Mailloux</a:t>
            </a:r>
            <a:r>
              <a:rPr lang="en-US" altLang="en-US" sz="1100" dirty="0" smtClean="0">
                <a:latin typeface="+mj-lt"/>
                <a:ea typeface="ＭＳ Ｐゴシック" pitchFamily="34" charset="-128"/>
                <a:cs typeface="Trebuchet MS" pitchFamily="34" charset="0"/>
              </a:rPr>
              <a:t>, Z. (2001). Sensory Integration. In J. Case-Smith (Ed.), </a:t>
            </a:r>
            <a:r>
              <a:rPr lang="en-US" altLang="en-US" sz="1100" i="1" dirty="0" smtClean="0">
                <a:latin typeface="+mj-lt"/>
                <a:ea typeface="ＭＳ Ｐゴシック" pitchFamily="34" charset="-128"/>
                <a:cs typeface="Trebuchet MS" pitchFamily="34" charset="0"/>
              </a:rPr>
              <a:t>Occupational therapy for children</a:t>
            </a:r>
            <a:r>
              <a:rPr lang="en-US" altLang="en-US" sz="1100" dirty="0" smtClean="0">
                <a:latin typeface="+mj-lt"/>
                <a:ea typeface="ＭＳ Ｐゴシック" pitchFamily="34" charset="-128"/>
                <a:cs typeface="Trebuchet MS" pitchFamily="34" charset="0"/>
              </a:rPr>
              <a:t> (pp. 329-381). Philadelphia: Mosby.</a:t>
            </a:r>
          </a:p>
          <a:p>
            <a:r>
              <a:rPr lang="en-US" altLang="en-US" sz="1100" dirty="0" err="1" smtClean="0">
                <a:latin typeface="+mj-lt"/>
                <a:ea typeface="ＭＳ Ｐゴシック" pitchFamily="34" charset="-128"/>
                <a:cs typeface="Trebuchet MS" pitchFamily="34" charset="0"/>
              </a:rPr>
              <a:t>Reingold</a:t>
            </a:r>
            <a:r>
              <a:rPr lang="en-US" altLang="en-US" sz="1100" dirty="0" smtClean="0">
                <a:latin typeface="+mj-lt"/>
                <a:ea typeface="ＭＳ Ｐゴシック" pitchFamily="34" charset="-128"/>
                <a:cs typeface="Trebuchet MS" pitchFamily="34" charset="0"/>
              </a:rPr>
              <a:t>, F.S., Jordan, K.S. (2013) Obesity and occupational therapy: Position paper. </a:t>
            </a:r>
          </a:p>
          <a:p>
            <a:r>
              <a:rPr lang="en-US" altLang="en-US" sz="1100" dirty="0" err="1" smtClean="0">
                <a:latin typeface="+mj-lt"/>
                <a:ea typeface="ＭＳ Ｐゴシック" pitchFamily="34" charset="-128"/>
                <a:cs typeface="Trebuchet MS" pitchFamily="34" charset="0"/>
              </a:rPr>
              <a:t>Rimmer</a:t>
            </a:r>
            <a:r>
              <a:rPr lang="en-US" altLang="en-US" sz="1100" dirty="0" smtClean="0">
                <a:latin typeface="+mj-lt"/>
                <a:ea typeface="ＭＳ Ｐゴシック" pitchFamily="34" charset="-128"/>
                <a:cs typeface="Trebuchet MS" pitchFamily="34" charset="0"/>
              </a:rPr>
              <a:t>, J. H., Rowland, J. L., &amp; </a:t>
            </a:r>
            <a:r>
              <a:rPr lang="en-US" altLang="en-US" sz="1100" dirty="0" err="1" smtClean="0">
                <a:latin typeface="+mj-lt"/>
                <a:ea typeface="ＭＳ Ｐゴシック" pitchFamily="34" charset="-128"/>
                <a:cs typeface="Trebuchet MS" pitchFamily="34" charset="0"/>
              </a:rPr>
              <a:t>Yamaki</a:t>
            </a:r>
            <a:r>
              <a:rPr lang="en-US" altLang="en-US" sz="1100" dirty="0" smtClean="0">
                <a:latin typeface="+mj-lt"/>
                <a:ea typeface="ＭＳ Ｐゴシック" pitchFamily="34" charset="-128"/>
                <a:cs typeface="Trebuchet MS" pitchFamily="34" charset="0"/>
              </a:rPr>
              <a:t>, K. (2007). Obesity and secondary conditions in adolescents with disabilities: Addressing the needs of an underserved population. </a:t>
            </a:r>
            <a:r>
              <a:rPr lang="en-US" altLang="en-US" sz="1100" i="1" dirty="0" smtClean="0">
                <a:latin typeface="+mj-lt"/>
                <a:ea typeface="ＭＳ Ｐゴシック" pitchFamily="34" charset="-128"/>
                <a:cs typeface="Trebuchet MS" pitchFamily="34" charset="0"/>
              </a:rPr>
              <a:t>Journal of Adolescent Health</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41</a:t>
            </a:r>
            <a:r>
              <a:rPr lang="en-US" altLang="en-US" sz="1100" dirty="0" smtClean="0">
                <a:latin typeface="+mj-lt"/>
                <a:ea typeface="ＭＳ Ｐゴシック" pitchFamily="34" charset="-128"/>
                <a:cs typeface="Trebuchet MS" pitchFamily="34" charset="0"/>
              </a:rPr>
              <a:t>(3), 224-229.</a:t>
            </a:r>
          </a:p>
          <a:p>
            <a:r>
              <a:rPr lang="en-US" altLang="en-US" sz="1100" dirty="0" err="1" smtClean="0">
                <a:latin typeface="+mj-lt"/>
                <a:ea typeface="ＭＳ Ｐゴシック" pitchFamily="34" charset="-128"/>
                <a:cs typeface="Trebuchet MS" pitchFamily="34" charset="0"/>
              </a:rPr>
              <a:t>Rimmer</a:t>
            </a:r>
            <a:r>
              <a:rPr lang="en-US" altLang="en-US" sz="1100" dirty="0" smtClean="0">
                <a:latin typeface="+mj-lt"/>
                <a:ea typeface="ＭＳ Ｐゴシック" pitchFamily="34" charset="-128"/>
                <a:cs typeface="Trebuchet MS" pitchFamily="34" charset="0"/>
              </a:rPr>
              <a:t>, J. H., Wang, E., </a:t>
            </a:r>
            <a:r>
              <a:rPr lang="en-US" altLang="en-US" sz="1100" dirty="0" err="1" smtClean="0">
                <a:latin typeface="+mj-lt"/>
                <a:ea typeface="ＭＳ Ｐゴシック" pitchFamily="34" charset="-128"/>
                <a:cs typeface="Trebuchet MS" pitchFamily="34" charset="0"/>
              </a:rPr>
              <a:t>Yamaki</a:t>
            </a:r>
            <a:r>
              <a:rPr lang="en-US" altLang="en-US" sz="1100" dirty="0" smtClean="0">
                <a:latin typeface="+mj-lt"/>
                <a:ea typeface="ＭＳ Ｐゴシック" pitchFamily="34" charset="-128"/>
                <a:cs typeface="Trebuchet MS" pitchFamily="34" charset="0"/>
              </a:rPr>
              <a:t>, K., &amp; Davis, B. (2009). Documenting disparities in obesity and disability. </a:t>
            </a:r>
            <a:r>
              <a:rPr lang="en-US" altLang="en-US" sz="1100" i="1" dirty="0" smtClean="0">
                <a:latin typeface="+mj-lt"/>
                <a:ea typeface="ＭＳ Ｐゴシック" pitchFamily="34" charset="-128"/>
                <a:cs typeface="Trebuchet MS" pitchFamily="34" charset="0"/>
              </a:rPr>
              <a:t>FOCUS Technical Brief</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24</a:t>
            </a:r>
            <a:r>
              <a:rPr lang="en-US" altLang="en-US" sz="1100" dirty="0" smtClean="0">
                <a:latin typeface="+mj-lt"/>
                <a:ea typeface="ＭＳ Ｐゴシック" pitchFamily="34" charset="-128"/>
                <a:cs typeface="Trebuchet MS" pitchFamily="34" charset="0"/>
              </a:rPr>
              <a:t>, 1-16.</a:t>
            </a:r>
          </a:p>
          <a:p>
            <a:r>
              <a:rPr lang="en-US" altLang="en-US" sz="1100" dirty="0" err="1" smtClean="0">
                <a:latin typeface="+mj-lt"/>
                <a:ea typeface="ＭＳ Ｐゴシック" pitchFamily="34" charset="-128"/>
                <a:cs typeface="Trebuchet MS" pitchFamily="34" charset="0"/>
              </a:rPr>
              <a:t>Rimmer</a:t>
            </a:r>
            <a:r>
              <a:rPr lang="en-US" altLang="en-US" sz="1100" dirty="0" smtClean="0">
                <a:latin typeface="+mj-lt"/>
                <a:ea typeface="ＭＳ Ｐゴシック" pitchFamily="34" charset="-128"/>
                <a:cs typeface="Trebuchet MS" pitchFamily="34" charset="0"/>
              </a:rPr>
              <a:t>, J. H., </a:t>
            </a:r>
            <a:r>
              <a:rPr lang="en-US" altLang="en-US" sz="1100" dirty="0" err="1" smtClean="0">
                <a:latin typeface="+mj-lt"/>
                <a:ea typeface="ＭＳ Ｐゴシック" pitchFamily="34" charset="-128"/>
                <a:cs typeface="Trebuchet MS" pitchFamily="34" charset="0"/>
              </a:rPr>
              <a:t>Yamaki</a:t>
            </a:r>
            <a:r>
              <a:rPr lang="en-US" altLang="en-US" sz="1100" dirty="0" smtClean="0">
                <a:latin typeface="+mj-lt"/>
                <a:ea typeface="ＭＳ Ｐゴシック" pitchFamily="34" charset="-128"/>
                <a:cs typeface="Trebuchet MS" pitchFamily="34" charset="0"/>
              </a:rPr>
              <a:t>, K., Lowry, B. M., Wang, E., &amp; Vogel, L. C. (2010). Obesity and obesity‐related secondary conditions in adolescents with intellectual/developmental disabilities. </a:t>
            </a:r>
            <a:r>
              <a:rPr lang="en-US" altLang="en-US" sz="1100" i="1" dirty="0" smtClean="0">
                <a:latin typeface="+mj-lt"/>
                <a:ea typeface="ＭＳ Ｐゴシック" pitchFamily="34" charset="-128"/>
                <a:cs typeface="Trebuchet MS" pitchFamily="34" charset="0"/>
              </a:rPr>
              <a:t>Journal of Intellectual Disability Research</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54</a:t>
            </a:r>
            <a:r>
              <a:rPr lang="en-US" altLang="en-US" sz="1100" dirty="0" smtClean="0">
                <a:latin typeface="+mj-lt"/>
                <a:ea typeface="ＭＳ Ｐゴシック" pitchFamily="34" charset="-128"/>
                <a:cs typeface="Trebuchet MS" pitchFamily="34" charset="0"/>
              </a:rPr>
              <a:t>(9), 787-794.</a:t>
            </a:r>
          </a:p>
          <a:p>
            <a:r>
              <a:rPr lang="en-US" altLang="en-US" sz="1100" dirty="0" smtClean="0">
                <a:latin typeface="+mj-lt"/>
                <a:ea typeface="ＭＳ Ｐゴシック" pitchFamily="34" charset="-128"/>
                <a:cs typeface="Trebuchet MS" pitchFamily="34" charset="0"/>
              </a:rPr>
              <a:t>Toomey, K. (2013). SOS Approach to Feeding. Retrieved from </a:t>
            </a:r>
            <a:r>
              <a:rPr lang="en-US" altLang="en-US" sz="1100" dirty="0" smtClean="0">
                <a:latin typeface="+mj-lt"/>
                <a:ea typeface="ＭＳ Ｐゴシック" pitchFamily="34" charset="-128"/>
                <a:cs typeface="Trebuchet MS" pitchFamily="34" charset="0"/>
                <a:hlinkClick r:id="rId2"/>
              </a:rPr>
              <a:t>http://www.sosapproach-conferences.com/about-us/sos-approach-to-feeding</a:t>
            </a:r>
            <a:r>
              <a:rPr lang="en-US" altLang="en-US" sz="1100" dirty="0" smtClean="0">
                <a:latin typeface="+mj-lt"/>
                <a:ea typeface="ＭＳ Ｐゴシック" pitchFamily="34" charset="-128"/>
                <a:cs typeface="Trebuchet MS" pitchFamily="34" charset="0"/>
              </a:rPr>
              <a:t> </a:t>
            </a:r>
          </a:p>
          <a:p>
            <a:r>
              <a:rPr lang="en-US" altLang="en-US" sz="1100" dirty="0" err="1" smtClean="0">
                <a:latin typeface="+mj-lt"/>
                <a:ea typeface="ＭＳ Ｐゴシック" pitchFamily="34" charset="-128"/>
                <a:cs typeface="Trebuchet MS" pitchFamily="34" charset="0"/>
              </a:rPr>
              <a:t>Rimmer</a:t>
            </a:r>
            <a:r>
              <a:rPr lang="en-US" altLang="en-US" sz="1100" dirty="0" smtClean="0">
                <a:latin typeface="+mj-lt"/>
                <a:ea typeface="ＭＳ Ｐゴシック" pitchFamily="34" charset="-128"/>
                <a:cs typeface="Trebuchet MS" pitchFamily="34" charset="0"/>
              </a:rPr>
              <a:t>, J. H., </a:t>
            </a:r>
            <a:r>
              <a:rPr lang="en-US" altLang="en-US" sz="1100" dirty="0" err="1" smtClean="0">
                <a:latin typeface="+mj-lt"/>
                <a:ea typeface="ＭＳ Ｐゴシック" pitchFamily="34" charset="-128"/>
                <a:cs typeface="Trebuchet MS" pitchFamily="34" charset="0"/>
              </a:rPr>
              <a:t>Yamaki</a:t>
            </a:r>
            <a:r>
              <a:rPr lang="en-US" altLang="en-US" sz="1100" dirty="0" smtClean="0">
                <a:latin typeface="+mj-lt"/>
                <a:ea typeface="ＭＳ Ｐゴシック" pitchFamily="34" charset="-128"/>
                <a:cs typeface="Trebuchet MS" pitchFamily="34" charset="0"/>
              </a:rPr>
              <a:t>, K., Davis, B. M., Wang, E., &amp; Vogel, L. C. (2011). Peer Reviewed: Obesity and Overweight Prevalence Among Adolescents With Disabilities. </a:t>
            </a:r>
            <a:r>
              <a:rPr lang="en-US" altLang="en-US" sz="1100" i="1" dirty="0" smtClean="0">
                <a:latin typeface="+mj-lt"/>
                <a:ea typeface="ＭＳ Ｐゴシック" pitchFamily="34" charset="-128"/>
                <a:cs typeface="Trebuchet MS" pitchFamily="34" charset="0"/>
              </a:rPr>
              <a:t>Preventing chronic disease</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8</a:t>
            </a:r>
            <a:r>
              <a:rPr lang="en-US" altLang="en-US" sz="1100" dirty="0" smtClean="0">
                <a:latin typeface="+mj-lt"/>
                <a:ea typeface="ＭＳ Ｐゴシック" pitchFamily="34" charset="-128"/>
                <a:cs typeface="Trebuchet MS" pitchFamily="34" charset="0"/>
              </a:rPr>
              <a:t>(2).</a:t>
            </a:r>
          </a:p>
          <a:p>
            <a:r>
              <a:rPr lang="en-US" altLang="en-US" sz="1100" dirty="0" smtClean="0">
                <a:latin typeface="+mj-lt"/>
                <a:ea typeface="ＭＳ Ｐゴシック" pitchFamily="34" charset="-128"/>
                <a:cs typeface="Trebuchet MS" pitchFamily="34" charset="0"/>
              </a:rPr>
              <a:t>Stigler, K. A., Potenza, M. N., Posey, D. J., &amp; </a:t>
            </a:r>
            <a:r>
              <a:rPr lang="en-US" altLang="en-US" sz="1100" dirty="0" err="1" smtClean="0">
                <a:latin typeface="+mj-lt"/>
                <a:ea typeface="ＭＳ Ｐゴシック" pitchFamily="34" charset="-128"/>
                <a:cs typeface="Trebuchet MS" pitchFamily="34" charset="0"/>
              </a:rPr>
              <a:t>McDougle</a:t>
            </a:r>
            <a:r>
              <a:rPr lang="en-US" altLang="en-US" sz="1100" dirty="0" smtClean="0">
                <a:latin typeface="+mj-lt"/>
                <a:ea typeface="ＭＳ Ｐゴシック" pitchFamily="34" charset="-128"/>
                <a:cs typeface="Trebuchet MS" pitchFamily="34" charset="0"/>
              </a:rPr>
              <a:t>, C. J. (2004). Weight gain associated with atypical antipsychotic use in children and </a:t>
            </a:r>
            <a:r>
              <a:rPr lang="en-US" altLang="en-US" sz="1100" dirty="0" err="1" smtClean="0">
                <a:latin typeface="+mj-lt"/>
                <a:ea typeface="ＭＳ Ｐゴシック" pitchFamily="34" charset="-128"/>
                <a:cs typeface="Trebuchet MS" pitchFamily="34" charset="0"/>
              </a:rPr>
              <a:t>adolescents.</a:t>
            </a:r>
            <a:r>
              <a:rPr lang="en-US" altLang="en-US" sz="1100" i="1" dirty="0" err="1" smtClean="0">
                <a:latin typeface="+mj-lt"/>
                <a:ea typeface="ＭＳ Ｐゴシック" pitchFamily="34" charset="-128"/>
                <a:cs typeface="Trebuchet MS" pitchFamily="34" charset="0"/>
              </a:rPr>
              <a:t>Pediatric</a:t>
            </a:r>
            <a:r>
              <a:rPr lang="en-US" altLang="en-US" sz="1100" i="1" dirty="0" smtClean="0">
                <a:latin typeface="+mj-lt"/>
                <a:ea typeface="ＭＳ Ｐゴシック" pitchFamily="34" charset="-128"/>
                <a:cs typeface="Trebuchet MS" pitchFamily="34" charset="0"/>
              </a:rPr>
              <a:t> Drugs</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6</a:t>
            </a:r>
            <a:r>
              <a:rPr lang="en-US" altLang="en-US" sz="1100" dirty="0" smtClean="0">
                <a:latin typeface="+mj-lt"/>
                <a:ea typeface="ＭＳ Ｐゴシック" pitchFamily="34" charset="-128"/>
                <a:cs typeface="Trebuchet MS" pitchFamily="34" charset="0"/>
              </a:rPr>
              <a:t>(1), 33-44.</a:t>
            </a:r>
          </a:p>
          <a:p>
            <a:r>
              <a:rPr lang="en-US" altLang="en-US" sz="1100" dirty="0" err="1" smtClean="0">
                <a:latin typeface="+mj-lt"/>
                <a:ea typeface="ＭＳ Ｐゴシック" pitchFamily="34" charset="-128"/>
                <a:cs typeface="Trebuchet MS" pitchFamily="34" charset="0"/>
              </a:rPr>
              <a:t>Taveras</a:t>
            </a:r>
            <a:r>
              <a:rPr lang="en-US" altLang="en-US" sz="1100" dirty="0" smtClean="0">
                <a:latin typeface="+mj-lt"/>
                <a:ea typeface="ＭＳ Ｐゴシック" pitchFamily="34" charset="-128"/>
                <a:cs typeface="Trebuchet MS" pitchFamily="34" charset="0"/>
              </a:rPr>
              <a:t>, E.M., Gillman, M.W., </a:t>
            </a:r>
            <a:r>
              <a:rPr lang="en-US" altLang="en-US" sz="1100" dirty="0" err="1" smtClean="0">
                <a:latin typeface="+mj-lt"/>
                <a:ea typeface="ＭＳ Ｐゴシック" pitchFamily="34" charset="-128"/>
                <a:cs typeface="Trebuchet MS" pitchFamily="34" charset="0"/>
              </a:rPr>
              <a:t>Kleinman</a:t>
            </a:r>
            <a:r>
              <a:rPr lang="en-US" altLang="en-US" sz="1100" dirty="0" smtClean="0">
                <a:latin typeface="+mj-lt"/>
                <a:ea typeface="ＭＳ Ｐゴシック" pitchFamily="34" charset="-128"/>
                <a:cs typeface="Trebuchet MS" pitchFamily="34" charset="0"/>
              </a:rPr>
              <a:t>, K., Rich-Edwards, J.W. &amp; </a:t>
            </a:r>
            <a:r>
              <a:rPr lang="en-US" altLang="en-US" sz="1100" dirty="0" err="1" smtClean="0">
                <a:latin typeface="+mj-lt"/>
                <a:ea typeface="ＭＳ Ｐゴシック" pitchFamily="34" charset="-128"/>
                <a:cs typeface="Trebuchet MS" pitchFamily="34" charset="0"/>
              </a:rPr>
              <a:t>Rifas-Shiman</a:t>
            </a:r>
            <a:r>
              <a:rPr lang="en-US" altLang="en-US" sz="1100" dirty="0" smtClean="0">
                <a:latin typeface="+mj-lt"/>
                <a:ea typeface="ＭＳ Ｐゴシック" pitchFamily="34" charset="-128"/>
                <a:cs typeface="Trebuchet MS" pitchFamily="34" charset="0"/>
              </a:rPr>
              <a:t>, S.L. (2010). Racial/ethnic differences in early-life risk factors for childhood obesity. </a:t>
            </a:r>
            <a:r>
              <a:rPr lang="en-US" altLang="en-US" sz="1100" i="1" dirty="0" smtClean="0">
                <a:latin typeface="+mj-lt"/>
                <a:ea typeface="ＭＳ Ｐゴシック" pitchFamily="34" charset="-128"/>
                <a:cs typeface="Trebuchet MS" pitchFamily="34" charset="0"/>
              </a:rPr>
              <a:t>Pediatrics</a:t>
            </a:r>
            <a:r>
              <a:rPr lang="en-US" altLang="en-US" sz="1100" dirty="0" smtClean="0">
                <a:latin typeface="+mj-lt"/>
                <a:ea typeface="ＭＳ Ｐゴシック" pitchFamily="34" charset="-128"/>
                <a:cs typeface="Trebuchet MS" pitchFamily="34" charset="0"/>
              </a:rPr>
              <a:t>, 125(4): 686-695.</a:t>
            </a:r>
          </a:p>
          <a:p>
            <a:r>
              <a:rPr lang="en-US" altLang="en-US" sz="1100" dirty="0" smtClean="0">
                <a:latin typeface="+mj-lt"/>
                <a:ea typeface="ＭＳ Ｐゴシック" pitchFamily="34" charset="-128"/>
                <a:cs typeface="Trebuchet MS" pitchFamily="34" charset="0"/>
              </a:rPr>
              <a:t>Mandel, D.R., Jackson, J.M., </a:t>
            </a:r>
            <a:r>
              <a:rPr lang="en-US" altLang="en-US" sz="1100" dirty="0" err="1" smtClean="0">
                <a:latin typeface="+mj-lt"/>
                <a:ea typeface="ＭＳ Ｐゴシック" pitchFamily="34" charset="-128"/>
                <a:cs typeface="Trebuchet MS" pitchFamily="34" charset="0"/>
              </a:rPr>
              <a:t>Zemke</a:t>
            </a:r>
            <a:r>
              <a:rPr lang="en-US" altLang="en-US" sz="1100" dirty="0" smtClean="0">
                <a:latin typeface="+mj-lt"/>
                <a:ea typeface="ＭＳ Ｐゴシック" pitchFamily="34" charset="-128"/>
                <a:cs typeface="Trebuchet MS" pitchFamily="34" charset="0"/>
              </a:rPr>
              <a:t>, R., Nelson, L., &amp; Clark, F.A. (1999). </a:t>
            </a:r>
            <a:r>
              <a:rPr lang="en-US" altLang="en-US" sz="1100" i="1" dirty="0" smtClean="0">
                <a:latin typeface="+mj-lt"/>
                <a:ea typeface="ＭＳ Ｐゴシック" pitchFamily="34" charset="-128"/>
                <a:cs typeface="Trebuchet MS" pitchFamily="34" charset="0"/>
              </a:rPr>
              <a:t>Lifestyle Redesign Implementing the Well Elderly Program</a:t>
            </a:r>
            <a:r>
              <a:rPr lang="en-US" altLang="en-US" sz="1100" dirty="0" smtClean="0">
                <a:latin typeface="+mj-lt"/>
                <a:ea typeface="ＭＳ Ｐゴシック" pitchFamily="34" charset="-128"/>
                <a:cs typeface="Trebuchet MS" pitchFamily="34" charset="0"/>
              </a:rPr>
              <a:t>. Bethesda: The American Occupational Therapy Association, Inc.</a:t>
            </a:r>
          </a:p>
          <a:p>
            <a:r>
              <a:rPr lang="en-US" altLang="en-US" sz="1100" dirty="0" err="1" smtClean="0">
                <a:latin typeface="+mj-lt"/>
                <a:ea typeface="ＭＳ Ｐゴシック" pitchFamily="34" charset="-128"/>
                <a:cs typeface="Trebuchet MS" pitchFamily="34" charset="0"/>
              </a:rPr>
              <a:t>Zametkin</a:t>
            </a:r>
            <a:r>
              <a:rPr lang="en-US" altLang="en-US" sz="1100" dirty="0" smtClean="0">
                <a:latin typeface="+mj-lt"/>
                <a:ea typeface="ＭＳ Ｐゴシック" pitchFamily="34" charset="-128"/>
                <a:cs typeface="Trebuchet MS" pitchFamily="34" charset="0"/>
              </a:rPr>
              <a:t>, A.J., Zoon, C.K., Klein, H.W., Munson, S., (2004). Psychiatric aspects of child and adolescent obesity: A review of the past 10 years. </a:t>
            </a:r>
            <a:r>
              <a:rPr lang="en-US" altLang="en-US" sz="1100" i="1" dirty="0" smtClean="0">
                <a:latin typeface="+mj-lt"/>
                <a:ea typeface="ＭＳ Ｐゴシック" pitchFamily="34" charset="-128"/>
                <a:cs typeface="Trebuchet MS" pitchFamily="34" charset="0"/>
              </a:rPr>
              <a:t>Journal of the American Academy of Child &amp; Adolescent Psychiatry</a:t>
            </a:r>
            <a:r>
              <a:rPr lang="en-US" altLang="en-US" sz="1100" dirty="0" smtClean="0">
                <a:latin typeface="+mj-lt"/>
                <a:ea typeface="ＭＳ Ｐゴシック" pitchFamily="34" charset="-128"/>
                <a:cs typeface="Trebuchet MS" pitchFamily="34" charset="0"/>
              </a:rPr>
              <a:t>, </a:t>
            </a:r>
            <a:r>
              <a:rPr lang="en-US" altLang="en-US" sz="1100" i="1" dirty="0" smtClean="0">
                <a:latin typeface="+mj-lt"/>
                <a:ea typeface="ＭＳ Ｐゴシック" pitchFamily="34" charset="-128"/>
                <a:cs typeface="Trebuchet MS" pitchFamily="34" charset="0"/>
              </a:rPr>
              <a:t>43</a:t>
            </a:r>
            <a:r>
              <a:rPr lang="en-US" altLang="en-US" sz="1100" dirty="0" smtClean="0">
                <a:latin typeface="+mj-lt"/>
                <a:ea typeface="ＭＳ Ｐゴシック" pitchFamily="34" charset="-128"/>
                <a:cs typeface="Trebuchet MS" pitchFamily="34" charset="0"/>
              </a:rPr>
              <a:t>(2), 134-150.</a:t>
            </a:r>
          </a:p>
          <a:p>
            <a:endParaRPr lang="en-US" altLang="en-US" sz="1100" dirty="0" smtClean="0">
              <a:latin typeface="+mj-lt"/>
              <a:ea typeface="ＭＳ Ｐゴシック" pitchFamily="34" charset="-128"/>
              <a:cs typeface="Trebuchet MS" pitchFamily="34" charset="0"/>
            </a:endParaRPr>
          </a:p>
        </p:txBody>
      </p:sp>
    </p:spTree>
    <p:extLst>
      <p:ext uri="{BB962C8B-B14F-4D97-AF65-F5344CB8AC3E}">
        <p14:creationId xmlns:p14="http://schemas.microsoft.com/office/powerpoint/2010/main" val="1933369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65598" y="685800"/>
            <a:ext cx="89683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US" altLang="en-US" sz="3600" b="1" dirty="0">
                <a:solidFill>
                  <a:srgbClr val="990033"/>
                </a:solidFill>
                <a:latin typeface="+mj-lt"/>
              </a:rPr>
              <a:t>Person-Environment-Occupation (PEO) Model</a:t>
            </a:r>
            <a:r>
              <a:rPr lang="en-US" altLang="en-US" sz="3600" dirty="0">
                <a:latin typeface="+mj-lt"/>
              </a:rPr>
              <a:t/>
            </a:r>
            <a:br>
              <a:rPr lang="en-US" altLang="en-US" sz="3600" dirty="0">
                <a:latin typeface="+mj-lt"/>
              </a:rPr>
            </a:br>
            <a:r>
              <a:rPr lang="en-US" altLang="en-US" sz="1200" dirty="0">
                <a:latin typeface="+mj-lt"/>
              </a:rPr>
              <a:t>Law, M., Cooper, B,. Strong, S., Stewart, D., Rigby, P. &amp; Letts, L. 1996. The Person-Environment-Occupation Model: A </a:t>
            </a:r>
            <a:r>
              <a:rPr lang="en-US" altLang="en-US" sz="1200" dirty="0" err="1">
                <a:latin typeface="+mj-lt"/>
              </a:rPr>
              <a:t>transactive</a:t>
            </a:r>
            <a:r>
              <a:rPr lang="en-US" altLang="en-US" sz="1200" dirty="0">
                <a:latin typeface="+mj-lt"/>
              </a:rPr>
              <a:t> approach to occupational performance. </a:t>
            </a:r>
            <a:r>
              <a:rPr lang="en-US" altLang="en-US" sz="1200" i="1" dirty="0">
                <a:latin typeface="+mj-lt"/>
              </a:rPr>
              <a:t>Canadian Journal of Occupational Therapy</a:t>
            </a:r>
            <a:r>
              <a:rPr lang="en-US" altLang="en-US" sz="1200" dirty="0">
                <a:latin typeface="+mj-lt"/>
              </a:rPr>
              <a:t>. 63(1):9-23</a:t>
            </a:r>
            <a:br>
              <a:rPr lang="en-US" altLang="en-US" sz="1200" dirty="0">
                <a:latin typeface="+mj-lt"/>
              </a:rPr>
            </a:br>
            <a:r>
              <a:rPr lang="en-US" altLang="en-US" sz="1200" dirty="0">
                <a:latin typeface="+mj-lt"/>
              </a:rPr>
              <a:t> </a:t>
            </a:r>
          </a:p>
        </p:txBody>
      </p:sp>
      <p:pic>
        <p:nvPicPr>
          <p:cNvPr id="9219" name="Picture 3" descr="C:\Users\karenlpa\Desktop\P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 y="1762125"/>
            <a:ext cx="8968356"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691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828800"/>
            <a:ext cx="8723312" cy="480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100" y="762000"/>
            <a:ext cx="8174038" cy="769441"/>
          </a:xfrm>
          <a:prstGeom prst="rect">
            <a:avLst/>
          </a:prstGeom>
          <a:noFill/>
        </p:spPr>
        <p:txBody>
          <a:bodyPr>
            <a:spAutoFit/>
          </a:bodyPr>
          <a:lstStyle/>
          <a:p>
            <a:pPr algn="ctr">
              <a:defRPr/>
            </a:pPr>
            <a:r>
              <a:rPr lang="en-US" sz="4400" b="1" dirty="0">
                <a:solidFill>
                  <a:srgbClr val="990033"/>
                </a:solidFill>
              </a:rPr>
              <a:t>Social Ecological Model</a:t>
            </a:r>
          </a:p>
        </p:txBody>
      </p:sp>
    </p:spTree>
    <p:extLst>
      <p:ext uri="{BB962C8B-B14F-4D97-AF65-F5344CB8AC3E}">
        <p14:creationId xmlns:p14="http://schemas.microsoft.com/office/powerpoint/2010/main" val="2740654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Autofit/>
          </a:bodyPr>
          <a:lstStyle/>
          <a:p>
            <a:r>
              <a:rPr lang="en-US" altLang="en-US" b="1" dirty="0" smtClean="0">
                <a:solidFill>
                  <a:srgbClr val="990033"/>
                </a:solidFill>
                <a:cs typeface="Trebuchet MS" pitchFamily="34" charset="0"/>
              </a:rPr>
              <a:t>Prevalence of Feeding Difficulties</a:t>
            </a:r>
          </a:p>
        </p:txBody>
      </p:sp>
      <p:sp>
        <p:nvSpPr>
          <p:cNvPr id="22531" name="Content Placeholder 2"/>
          <p:cNvSpPr>
            <a:spLocks noGrp="1"/>
          </p:cNvSpPr>
          <p:nvPr>
            <p:ph idx="1"/>
          </p:nvPr>
        </p:nvSpPr>
        <p:spPr/>
        <p:txBody>
          <a:bodyPr>
            <a:normAutofit/>
          </a:bodyPr>
          <a:lstStyle/>
          <a:p>
            <a:r>
              <a:rPr lang="en-US" altLang="en-US" sz="2800" dirty="0" smtClean="0">
                <a:latin typeface="+mj-lt"/>
                <a:cs typeface="Trebuchet MS" pitchFamily="34" charset="0"/>
              </a:rPr>
              <a:t>Feeding difficulties occur in:</a:t>
            </a:r>
          </a:p>
          <a:p>
            <a:pPr lvl="1"/>
            <a:r>
              <a:rPr lang="en-US" altLang="en-US" dirty="0" smtClean="0">
                <a:latin typeface="+mj-lt"/>
                <a:cs typeface="Trebuchet MS" pitchFamily="34" charset="0"/>
              </a:rPr>
              <a:t>25% of children in the general </a:t>
            </a:r>
            <a:r>
              <a:rPr lang="en-US" altLang="en-US" smtClean="0">
                <a:latin typeface="+mj-lt"/>
                <a:cs typeface="Trebuchet MS" pitchFamily="34" charset="0"/>
              </a:rPr>
              <a:t>population </a:t>
            </a:r>
            <a:endParaRPr lang="en-US" altLang="en-US" smtClean="0">
              <a:latin typeface="+mj-lt"/>
              <a:cs typeface="Trebuchet MS" pitchFamily="34" charset="0"/>
            </a:endParaRPr>
          </a:p>
          <a:p>
            <a:pPr lvl="1"/>
            <a:r>
              <a:rPr lang="en-US" altLang="en-US" smtClean="0">
                <a:latin typeface="+mj-lt"/>
                <a:cs typeface="Trebuchet MS" pitchFamily="34" charset="0"/>
              </a:rPr>
              <a:t>Up </a:t>
            </a:r>
            <a:r>
              <a:rPr lang="en-US" altLang="en-US" dirty="0" smtClean="0">
                <a:latin typeface="+mj-lt"/>
                <a:cs typeface="Trebuchet MS" pitchFamily="34" charset="0"/>
              </a:rPr>
              <a:t>to 80% of children with severe to profound mental retardation</a:t>
            </a:r>
          </a:p>
          <a:p>
            <a:pPr lvl="1"/>
            <a:r>
              <a:rPr lang="en-US" altLang="en-US" dirty="0">
                <a:latin typeface="+mj-lt"/>
                <a:cs typeface="Trebuchet MS" pitchFamily="34" charset="0"/>
              </a:rPr>
              <a:t>M</a:t>
            </a:r>
            <a:r>
              <a:rPr lang="en-US" altLang="en-US" dirty="0" smtClean="0">
                <a:latin typeface="+mj-lt"/>
                <a:cs typeface="Trebuchet MS" pitchFamily="34" charset="0"/>
              </a:rPr>
              <a:t>ore </a:t>
            </a:r>
            <a:r>
              <a:rPr lang="en-US" altLang="en-US" dirty="0">
                <a:latin typeface="+mj-lt"/>
                <a:cs typeface="Trebuchet MS" pitchFamily="34" charset="0"/>
              </a:rPr>
              <a:t>prevalent </a:t>
            </a:r>
            <a:r>
              <a:rPr lang="en-US" altLang="en-US" dirty="0" smtClean="0">
                <a:latin typeface="+mj-lt"/>
                <a:cs typeface="Trebuchet MS" pitchFamily="34" charset="0"/>
              </a:rPr>
              <a:t>in children </a:t>
            </a:r>
            <a:r>
              <a:rPr lang="en-US" altLang="en-US" dirty="0">
                <a:latin typeface="+mj-lt"/>
                <a:cs typeface="Trebuchet MS" pitchFamily="34" charset="0"/>
              </a:rPr>
              <a:t>with developmental disabilities, with rates up to 74</a:t>
            </a:r>
            <a:r>
              <a:rPr lang="en-US" altLang="en-US" dirty="0" smtClean="0">
                <a:latin typeface="+mj-lt"/>
                <a:cs typeface="Trebuchet MS" pitchFamily="34" charset="0"/>
              </a:rPr>
              <a:t>% (Ledford &amp; </a:t>
            </a:r>
            <a:r>
              <a:rPr lang="en-US" altLang="en-US" dirty="0" err="1" smtClean="0">
                <a:latin typeface="+mj-lt"/>
                <a:cs typeface="Trebuchet MS" pitchFamily="34" charset="0"/>
              </a:rPr>
              <a:t>Gast</a:t>
            </a:r>
            <a:r>
              <a:rPr lang="en-US" altLang="en-US" dirty="0" smtClean="0">
                <a:latin typeface="+mj-lt"/>
                <a:cs typeface="Trebuchet MS" pitchFamily="34" charset="0"/>
              </a:rPr>
              <a:t>, 2006). </a:t>
            </a:r>
          </a:p>
          <a:p>
            <a:pPr lvl="1"/>
            <a:r>
              <a:rPr lang="en-US" altLang="en-US" dirty="0" smtClean="0">
                <a:latin typeface="+mj-lt"/>
                <a:cs typeface="Trebuchet MS" pitchFamily="34" charset="0"/>
              </a:rPr>
              <a:t>Anecdotal accounts of significant feeding challenges</a:t>
            </a:r>
          </a:p>
          <a:p>
            <a:endParaRPr lang="en-US" altLang="en-US" dirty="0" smtClean="0">
              <a:latin typeface="+mj-lt"/>
              <a:cs typeface="Trebuchet MS" pitchFamily="34" charset="0"/>
            </a:endParaRPr>
          </a:p>
        </p:txBody>
      </p:sp>
    </p:spTree>
    <p:extLst>
      <p:ext uri="{BB962C8B-B14F-4D97-AF65-F5344CB8AC3E}">
        <p14:creationId xmlns:p14="http://schemas.microsoft.com/office/powerpoint/2010/main" val="1238174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534400" cy="731838"/>
          </a:xfrm>
        </p:spPr>
        <p:txBody>
          <a:bodyPr>
            <a:noAutofit/>
          </a:bodyPr>
          <a:lstStyle/>
          <a:p>
            <a:r>
              <a:rPr lang="en-US" sz="3600" b="1" dirty="0" smtClean="0">
                <a:solidFill>
                  <a:srgbClr val="990033"/>
                </a:solidFill>
              </a:rPr>
              <a:t>Feeding Difficulties in Children with ASD</a:t>
            </a:r>
            <a:endParaRPr lang="en-US" sz="3600" b="1" dirty="0">
              <a:solidFill>
                <a:srgbClr val="990033"/>
              </a:solidFill>
            </a:endParaRPr>
          </a:p>
        </p:txBody>
      </p:sp>
      <p:sp>
        <p:nvSpPr>
          <p:cNvPr id="3" name="Content Placeholder 2"/>
          <p:cNvSpPr>
            <a:spLocks noGrp="1"/>
          </p:cNvSpPr>
          <p:nvPr>
            <p:ph idx="1"/>
          </p:nvPr>
        </p:nvSpPr>
        <p:spPr/>
        <p:txBody>
          <a:bodyPr/>
          <a:lstStyle/>
          <a:p>
            <a:r>
              <a:rPr lang="en-US" dirty="0"/>
              <a:t>B</a:t>
            </a:r>
            <a:r>
              <a:rPr lang="en-US" dirty="0" smtClean="0"/>
              <a:t>ehavioral </a:t>
            </a:r>
            <a:r>
              <a:rPr lang="en-US" dirty="0"/>
              <a:t>feeding disorders, including aversive </a:t>
            </a:r>
            <a:r>
              <a:rPr lang="en-US" dirty="0" smtClean="0"/>
              <a:t>eating behaviors</a:t>
            </a:r>
          </a:p>
          <a:p>
            <a:r>
              <a:rPr lang="en-US" dirty="0" smtClean="0"/>
              <a:t>Sensory-based </a:t>
            </a:r>
            <a:r>
              <a:rPr lang="en-US" dirty="0"/>
              <a:t>feeding </a:t>
            </a:r>
            <a:r>
              <a:rPr lang="en-US" dirty="0" smtClean="0"/>
              <a:t>problems</a:t>
            </a:r>
          </a:p>
          <a:p>
            <a:r>
              <a:rPr lang="en-US" dirty="0" smtClean="0"/>
              <a:t>Medical factors</a:t>
            </a:r>
            <a:endParaRPr lang="en-US" dirty="0"/>
          </a:p>
        </p:txBody>
      </p:sp>
      <p:pic>
        <p:nvPicPr>
          <p:cNvPr id="3075" name="Picture 3" descr="C:\Users\user\Desktop\104195978_picky1_xlar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76600"/>
            <a:ext cx="4953000" cy="33114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841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1851</TotalTime>
  <Words>5166</Words>
  <Application>Microsoft Office PowerPoint</Application>
  <PresentationFormat>On-screen Show (4:3)</PresentationFormat>
  <Paragraphs>595</Paragraphs>
  <Slides>54</Slides>
  <Notes>36</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Maintaining Healthy Weight in Children with ASD: Strategies for Picky Eaters and Mealtime Rigidity</vt:lpstr>
      <vt:lpstr>Learning Objectives</vt:lpstr>
      <vt:lpstr>Eating/Feeding/Swallowing</vt:lpstr>
      <vt:lpstr>PowerPoint Presentation</vt:lpstr>
      <vt:lpstr>Mealtime as an Occupation</vt:lpstr>
      <vt:lpstr>PowerPoint Presentation</vt:lpstr>
      <vt:lpstr>PowerPoint Presentation</vt:lpstr>
      <vt:lpstr>Prevalence of Feeding Difficulties</vt:lpstr>
      <vt:lpstr>Feeding Difficulties in Children with ASD</vt:lpstr>
      <vt:lpstr>Feeding Disorders and ASD</vt:lpstr>
      <vt:lpstr>Feeding Disorders and ASD</vt:lpstr>
      <vt:lpstr>Implications of Feeding Disorders</vt:lpstr>
      <vt:lpstr>Role of Occupational Therapist</vt:lpstr>
      <vt:lpstr>Family Centered Care</vt:lpstr>
      <vt:lpstr>Occupational Therapy Assessment</vt:lpstr>
      <vt:lpstr>Caregiver Interview</vt:lpstr>
      <vt:lpstr>Caregiver Interview:  Family System</vt:lpstr>
      <vt:lpstr>Caregiver Interview:  Child Factors</vt:lpstr>
      <vt:lpstr>Posture and Positioning</vt:lpstr>
      <vt:lpstr>Upper Extremity Motor Control </vt:lpstr>
      <vt:lpstr>Anatomical Structures</vt:lpstr>
      <vt:lpstr>Neuromotor</vt:lpstr>
      <vt:lpstr>Sensory Processing</vt:lpstr>
      <vt:lpstr>Sensorimotor related to Feeding</vt:lpstr>
      <vt:lpstr>Respiratory Status</vt:lpstr>
      <vt:lpstr>Feeding Observation:  Child Factors</vt:lpstr>
      <vt:lpstr>Feeding Observation:  Parent Factors</vt:lpstr>
      <vt:lpstr>Feeding/Mealtime Goals</vt:lpstr>
      <vt:lpstr>Feeding/Mealtime Goals</vt:lpstr>
      <vt:lpstr>Feeding Interventions</vt:lpstr>
      <vt:lpstr>Positive Behavioral Strategies</vt:lpstr>
      <vt:lpstr>Playful Engagement with Food</vt:lpstr>
      <vt:lpstr>Food Play/Food Crafts</vt:lpstr>
      <vt:lpstr>Structuring Family Mealtimes</vt:lpstr>
      <vt:lpstr>Feeding Approaches</vt:lpstr>
      <vt:lpstr>Childhood Obesity Prevalence</vt:lpstr>
      <vt:lpstr>Ethnic and Racial Disparities</vt:lpstr>
      <vt:lpstr>Ethnic and Racial Disparities</vt:lpstr>
      <vt:lpstr>Population at Greater Risk</vt:lpstr>
      <vt:lpstr>Factors Influencing Obesity Prevalence </vt:lpstr>
      <vt:lpstr>Identified Barriers - Parent</vt:lpstr>
      <vt:lpstr>Identified Barriers - Parent</vt:lpstr>
      <vt:lpstr>PowerPoint Presentation</vt:lpstr>
      <vt:lpstr>BodyWorks</vt:lpstr>
      <vt:lpstr>BodyWorks Modules</vt:lpstr>
      <vt:lpstr>BodyWorks Modules</vt:lpstr>
      <vt:lpstr>OT’s Role in Addressing Healthy Weight (Reingold, F.S.&amp; Jordan, K.S. 2013)</vt:lpstr>
      <vt:lpstr>Theoretical Models</vt:lpstr>
      <vt:lpstr>Occupational Therapy Approaches</vt:lpstr>
      <vt:lpstr>OT’s Role in Addressing Healthy Weight (Reingold, F.S.&amp; Jordan, K.S. 2013)</vt:lpstr>
      <vt:lpstr>Interdisciplinary Approach</vt:lpstr>
      <vt:lpstr>Evidence-Based Programs Pediatrics</vt:lpstr>
      <vt:lpstr>References</vt:lpstr>
      <vt:lpstr>References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McNulty, Mike</dc:creator>
  <cp:lastModifiedBy>user</cp:lastModifiedBy>
  <cp:revision>229</cp:revision>
  <dcterms:created xsi:type="dcterms:W3CDTF">2010-12-01T00:52:10Z</dcterms:created>
  <dcterms:modified xsi:type="dcterms:W3CDTF">2014-09-27T00:20:10Z</dcterms:modified>
</cp:coreProperties>
</file>